
<file path=[Content_Types].xml><?xml version="1.0" encoding="utf-8"?>
<Types xmlns="http://schemas.openxmlformats.org/package/2006/content-types">
  <Default Extension="avi" ContentType="video/x-msvideo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4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3" r:id="rId9"/>
    <p:sldId id="291" r:id="rId10"/>
    <p:sldId id="295" r:id="rId11"/>
    <p:sldId id="296" r:id="rId12"/>
    <p:sldId id="297" r:id="rId13"/>
    <p:sldId id="298" r:id="rId14"/>
    <p:sldId id="300" r:id="rId15"/>
    <p:sldId id="316" r:id="rId16"/>
    <p:sldId id="302" r:id="rId17"/>
    <p:sldId id="301" r:id="rId18"/>
    <p:sldId id="317" r:id="rId19"/>
    <p:sldId id="319" r:id="rId20"/>
    <p:sldId id="305" r:id="rId21"/>
    <p:sldId id="299" r:id="rId22"/>
    <p:sldId id="303" r:id="rId23"/>
    <p:sldId id="304" r:id="rId24"/>
    <p:sldId id="306" r:id="rId25"/>
    <p:sldId id="307" r:id="rId26"/>
    <p:sldId id="308" r:id="rId27"/>
    <p:sldId id="311" r:id="rId28"/>
    <p:sldId id="313" r:id="rId29"/>
    <p:sldId id="312" r:id="rId30"/>
    <p:sldId id="314" r:id="rId31"/>
    <p:sldId id="315" r:id="rId32"/>
    <p:sldId id="320" r:id="rId33"/>
    <p:sldId id="321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</p:sldIdLst>
  <p:sldSz cx="9144000" cy="5143500" type="screen16x9"/>
  <p:notesSz cx="6858000" cy="9144000"/>
  <p:embeddedFontLst>
    <p:embeddedFont>
      <p:font typeface="Abel" panose="020B0604020202020204" charset="0"/>
      <p:regular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aiandra GD" panose="020E0502030308020204" pitchFamily="34" charset="0"/>
      <p:regular r:id="rId70"/>
    </p:embeddedFont>
    <p:embeddedFont>
      <p:font typeface="Megrim" panose="020B0604020202020204" charset="0"/>
      <p:regular r:id="rId71"/>
    </p:embeddedFont>
    <p:embeddedFont>
      <p:font typeface="Montserrat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AC0D95C-37B9-4133-86C2-AA40B1B80AD6}">
          <p14:sldIdLst>
            <p14:sldId id="256"/>
            <p14:sldId id="286"/>
            <p14:sldId id="287"/>
            <p14:sldId id="288"/>
            <p14:sldId id="289"/>
            <p14:sldId id="290"/>
            <p14:sldId id="292"/>
            <p14:sldId id="293"/>
            <p14:sldId id="291"/>
            <p14:sldId id="295"/>
            <p14:sldId id="296"/>
            <p14:sldId id="297"/>
            <p14:sldId id="298"/>
            <p14:sldId id="300"/>
            <p14:sldId id="316"/>
            <p14:sldId id="302"/>
            <p14:sldId id="301"/>
            <p14:sldId id="317"/>
            <p14:sldId id="319"/>
            <p14:sldId id="305"/>
            <p14:sldId id="299"/>
            <p14:sldId id="303"/>
            <p14:sldId id="304"/>
            <p14:sldId id="306"/>
            <p14:sldId id="307"/>
            <p14:sldId id="308"/>
            <p14:sldId id="311"/>
            <p14:sldId id="313"/>
            <p14:sldId id="312"/>
            <p14:sldId id="314"/>
            <p14:sldId id="315"/>
            <p14:sldId id="320"/>
            <p14:sldId id="321"/>
          </p14:sldIdLst>
        </p14:section>
        <p14:section name="Template" id="{84E868C2-26C3-4997-A5DD-24CC33EBD6E3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32D7C7-9D37-409C-B786-EA9AAA5A5A7B}">
  <a:tblStyle styleId="{7032D7C7-9D37-409C-B786-EA9AAA5A5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 autoAdjust="0"/>
    <p:restoredTop sz="84668" autoAdjust="0"/>
  </p:normalViewPr>
  <p:slideViewPr>
    <p:cSldViewPr snapToGrid="0">
      <p:cViewPr varScale="1">
        <p:scale>
          <a:sx n="123" d="100"/>
          <a:sy n="123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85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a9d1b0a2e_2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5a9d1b0a2e_2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0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77c04b66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77c04b66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63a05ea6bf_29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63a05ea6bf_29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0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6" name="Google Shape;686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7" name="Google Shape;687;p1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5" name="Google Shape;695;p1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7" name="Google Shape;697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4" name="Google Shape;724;p1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7" name="Google Shape;727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Maiandra GD" panose="020E0502030308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>
            <a:endParaRPr/>
          </a:p>
        </p:txBody>
      </p:sp>
      <p:sp>
        <p:nvSpPr>
          <p:cNvPr id="437" name="Google Shape;437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0124D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sz="9600" b="1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38" name="Google Shape;43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9" name="Google Shape;439;p4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40" name="Google Shape;440;p4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4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48" name="Google Shape;448;p4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6" name="Google Shape;476;p4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477" name="Google Shape;477;p4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"/>
          <p:cNvGrpSpPr/>
          <p:nvPr/>
        </p:nvGrpSpPr>
        <p:grpSpPr>
          <a:xfrm rot="1081124" flipH="1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480" name="Google Shape;480;p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88" name="Google Shape;488;p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iandra GD" panose="020E0502030308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503" name="Google Shape;503;p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504" name="Google Shape;50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latin typeface="Maiandra GD" panose="020E0502030308020204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latin typeface="Maiandra GD" panose="020E0502030308020204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5" name="Google Shape;59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6" name="Google Shape;596;p7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7" name="Google Shape;597;p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5" name="Google Shape;605;p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7" name="Google Shape;607;p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4" name="Google Shape;634;p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>
              <a:defRPr>
                <a:latin typeface="Maiandra GD" panose="020E0502030308020204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638" name="Google Shape;63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40" name="Google Shape;640;p8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2" name="Google Shape;642;p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48" name="Google Shape;648;p8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9" name="Google Shape;649;p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50" name="Google Shape;650;p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6" name="Google Shape;676;p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77" name="Google Shape;677;p8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 txBox="1">
            <a:spLocks noGrp="1"/>
          </p:cNvSpPr>
          <p:nvPr>
            <p:ph type="body" idx="1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81" name="Google Shape;681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hpc.com/blog/2017-01-24/many-threads-can-run-gp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fonts.com/megrim-font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abel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ctrTitle"/>
          </p:nvPr>
        </p:nvSpPr>
        <p:spPr>
          <a:xfrm>
            <a:off x="1498025" y="1095424"/>
            <a:ext cx="6147950" cy="17593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Maiandra GD" panose="020E0502030308020204" pitchFamily="34" charset="0"/>
              </a:rPr>
              <a:t>RFVP: Rollback-Free Value Prediction with Safe-to-Approximate Loads</a:t>
            </a:r>
          </a:p>
        </p:txBody>
      </p:sp>
      <p:sp>
        <p:nvSpPr>
          <p:cNvPr id="4" name="Google Shape;767;p14">
            <a:extLst>
              <a:ext uri="{FF2B5EF4-FFF2-40B4-BE49-F238E27FC236}">
                <a16:creationId xmlns:a16="http://schemas.microsoft.com/office/drawing/2014/main" id="{F83CA9A6-4257-45F5-9FCE-EA205D7AA00F}"/>
              </a:ext>
            </a:extLst>
          </p:cNvPr>
          <p:cNvSpPr txBox="1">
            <a:spLocks/>
          </p:cNvSpPr>
          <p:nvPr/>
        </p:nvSpPr>
        <p:spPr>
          <a:xfrm>
            <a:off x="1777800" y="2854799"/>
            <a:ext cx="5588400" cy="1203600"/>
          </a:xfrm>
          <a:prstGeom prst="rect">
            <a:avLst/>
          </a:prstGeom>
          <a:solidFill>
            <a:schemeClr val="tx1">
              <a:lumMod val="75000"/>
              <a:lumOff val="25000"/>
              <a:alpha val="54000"/>
            </a:schemeClr>
          </a:solidFill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18288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Font typeface="Abel"/>
              <a:buNone/>
            </a:pPr>
            <a:r>
              <a:rPr lang="en-US" sz="1400" b="1" dirty="0"/>
              <a:t>AMIR YAZDANBAKHSH, Georgia Institute of Technology</a:t>
            </a:r>
          </a:p>
          <a:p>
            <a:pPr marL="0" indent="0">
              <a:buFont typeface="Abel"/>
              <a:buNone/>
            </a:pPr>
            <a:r>
              <a:rPr lang="en-US" sz="1400" b="1" dirty="0"/>
              <a:t>GENNADY PEKHIMENKO, Carnegie Mellon University</a:t>
            </a:r>
          </a:p>
          <a:p>
            <a:pPr marL="0" indent="0">
              <a:buFont typeface="Abel"/>
              <a:buNone/>
            </a:pPr>
            <a:r>
              <a:rPr lang="en-US" sz="1400" b="1" dirty="0"/>
              <a:t>BRADLEY THWAITES and HADI ESMAEILZADEH, Georgia Institute of Technology</a:t>
            </a:r>
          </a:p>
          <a:p>
            <a:pPr marL="0" indent="0">
              <a:buFont typeface="Abel"/>
              <a:buNone/>
            </a:pPr>
            <a:r>
              <a:rPr lang="en-US" sz="1400" b="1" dirty="0"/>
              <a:t>ONUR MUTLU and TODD C. MOWRY, Carnegie Mellon University</a:t>
            </a:r>
          </a:p>
        </p:txBody>
      </p:sp>
      <p:sp>
        <p:nvSpPr>
          <p:cNvPr id="5" name="Google Shape;767;p14">
            <a:extLst>
              <a:ext uri="{FF2B5EF4-FFF2-40B4-BE49-F238E27FC236}">
                <a16:creationId xmlns:a16="http://schemas.microsoft.com/office/drawing/2014/main" id="{AE2EEB6F-C8F6-43F5-A7BB-6BE260F2954F}"/>
              </a:ext>
            </a:extLst>
          </p:cNvPr>
          <p:cNvSpPr txBox="1">
            <a:spLocks/>
          </p:cNvSpPr>
          <p:nvPr/>
        </p:nvSpPr>
        <p:spPr>
          <a:xfrm>
            <a:off x="3119819" y="4294856"/>
            <a:ext cx="2904362" cy="372623"/>
          </a:xfrm>
          <a:prstGeom prst="rect">
            <a:avLst/>
          </a:prstGeom>
          <a:solidFill>
            <a:schemeClr val="tx1">
              <a:lumMod val="75000"/>
              <a:lumOff val="25000"/>
              <a:alpha val="54000"/>
            </a:schemeClr>
          </a:solidFill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spcBef>
                <a:spcPts val="0"/>
              </a:spcBef>
              <a:buFont typeface="Abel"/>
              <a:buNone/>
            </a:pPr>
            <a:r>
              <a:rPr lang="en-US" sz="1400" b="1" dirty="0"/>
              <a:t>Presented by Nathan Jessurun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Two-Delta Predictor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4" y="1577785"/>
            <a:ext cx="7020806" cy="2695500"/>
          </a:xfrm>
        </p:spPr>
        <p:txBody>
          <a:bodyPr/>
          <a:lstStyle/>
          <a:p>
            <a:r>
              <a:rPr lang="en-US" dirty="0"/>
              <a:t>History buffer with two slots</a:t>
            </a:r>
          </a:p>
          <a:p>
            <a:r>
              <a:rPr lang="en-US" dirty="0"/>
              <a:t>Stores stride = diff between current and last value at requested memory</a:t>
            </a:r>
          </a:p>
          <a:p>
            <a:r>
              <a:rPr lang="en-US" dirty="0"/>
              <a:t>When cache miss: </a:t>
            </a:r>
            <a:r>
              <a:rPr lang="en-US" dirty="0" err="1"/>
              <a:t>pred</a:t>
            </a:r>
            <a:r>
              <a:rPr lang="en-US" dirty="0"/>
              <a:t> = last + stride*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7EA12-4DFF-45BE-B8D6-D7CF92E7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26" y="3273862"/>
            <a:ext cx="3170949" cy="1614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54D685-0BAA-40C0-A51B-0256A3FF2472}"/>
              </a:ext>
            </a:extLst>
          </p:cNvPr>
          <p:cNvSpPr txBox="1"/>
          <p:nvPr/>
        </p:nvSpPr>
        <p:spPr>
          <a:xfrm>
            <a:off x="-3835" y="4781296"/>
            <a:ext cx="457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bel"/>
                <a:sym typeface="Abel"/>
              </a:rPr>
              <a:t>* FP prediction just uses last value</a:t>
            </a:r>
          </a:p>
        </p:txBody>
      </p:sp>
    </p:spTree>
    <p:extLst>
      <p:ext uri="{BB962C8B-B14F-4D97-AF65-F5344CB8AC3E}">
        <p14:creationId xmlns:p14="http://schemas.microsoft.com/office/powerpoint/2010/main" val="279872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Two-Delta Predictor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083458" cy="2695500"/>
          </a:xfrm>
        </p:spPr>
        <p:txBody>
          <a:bodyPr/>
          <a:lstStyle/>
          <a:p>
            <a:r>
              <a:rPr lang="en-US" dirty="0"/>
              <a:t>Stride doesn’t update unless the same diff happens twice in a row (the reason for stride 1 and stride 2)</a:t>
            </a:r>
          </a:p>
          <a:p>
            <a:r>
              <a:rPr lang="en-US" dirty="0"/>
              <a:t>Think “BTB” logic if familiar with computer architecture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7EA12-4DFF-45BE-B8D6-D7CF92E7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63" y="3032344"/>
            <a:ext cx="3798875" cy="19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67AC-649F-4264-BD5E-DC7BC395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Update 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30E39-C021-4AA1-B2EA-DB3CD4635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EEE2E-900F-4973-9FB3-35C7AE5963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66B10-3237-4108-9940-A0CF54B2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56" y="1520252"/>
            <a:ext cx="5913488" cy="35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RFVP: Probabilistic Cache Miss Intercepts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413658" cy="2695500"/>
          </a:xfrm>
        </p:spPr>
        <p:txBody>
          <a:bodyPr/>
          <a:lstStyle/>
          <a:p>
            <a:r>
              <a:rPr lang="en-US" dirty="0"/>
              <a:t>Often, only a few loads need to be dropped for significant performance gains!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12DED-1BA0-4608-A90E-A604D255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67" y="2633745"/>
            <a:ext cx="4377266" cy="24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RFVP: Probabilistic Cache Miss Intercepts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413658" cy="2695500"/>
          </a:xfrm>
        </p:spPr>
        <p:txBody>
          <a:bodyPr/>
          <a:lstStyle/>
          <a:p>
            <a:r>
              <a:rPr lang="en-US" dirty="0"/>
              <a:t>Programmer marks which loads are </a:t>
            </a:r>
            <a:r>
              <a:rPr lang="en-US" i="1" dirty="0"/>
              <a:t>safe-to-approximate</a:t>
            </a:r>
            <a:r>
              <a:rPr lang="en-US" dirty="0"/>
              <a:t> and which are </a:t>
            </a:r>
            <a:r>
              <a:rPr lang="en-US" i="1" dirty="0"/>
              <a:t>exact</a:t>
            </a:r>
          </a:p>
          <a:p>
            <a:r>
              <a:rPr lang="en-US" dirty="0"/>
              <a:t>Performance-critical (‘hot’), safe-to-approximate missed loads can potentially be dropped by RFVP</a:t>
            </a:r>
          </a:p>
          <a:p>
            <a:r>
              <a:rPr lang="en-US" dirty="0"/>
              <a:t>Instead of annotating each </a:t>
            </a:r>
            <a:r>
              <a:rPr lang="en-US" i="1" dirty="0"/>
              <a:t>load</a:t>
            </a:r>
            <a:r>
              <a:rPr lang="en-US" dirty="0"/>
              <a:t>, programmers annotate safe </a:t>
            </a:r>
            <a:r>
              <a:rPr lang="en-US" i="1" dirty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RFVP: Probabilistic Cache Miss Intercepts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413658" cy="2695500"/>
          </a:xfrm>
        </p:spPr>
        <p:txBody>
          <a:bodyPr/>
          <a:lstStyle/>
          <a:p>
            <a:r>
              <a:rPr lang="en-US" dirty="0"/>
              <a:t>User sets a ‘drop rate’ which controls how many missed cache entries are predicted instead of fetched</a:t>
            </a:r>
          </a:p>
          <a:p>
            <a:r>
              <a:rPr lang="en-US" dirty="0"/>
              <a:t>Drop rate set by a static program analysis</a:t>
            </a:r>
          </a:p>
          <a:p>
            <a:pPr lvl="1"/>
            <a:r>
              <a:rPr lang="en-US" dirty="0"/>
              <a:t>A ‘dry-run’ input is used to locate hot, approximate-able entries</a:t>
            </a:r>
          </a:p>
          <a:p>
            <a:r>
              <a:rPr lang="en-US" dirty="0"/>
              <a:t>Often, only a few instructions need to be dropped for significant performance gains!</a:t>
            </a:r>
          </a:p>
        </p:txBody>
      </p:sp>
    </p:spTree>
    <p:extLst>
      <p:ext uri="{BB962C8B-B14F-4D97-AF65-F5344CB8AC3E}">
        <p14:creationId xmlns:p14="http://schemas.microsoft.com/office/powerpoint/2010/main" val="384601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CD93-7342-4002-A6E9-82313553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Prediction logic replaces fetch request</a:t>
            </a:r>
          </a:p>
          <a:p>
            <a:pPr lvl="1"/>
            <a:r>
              <a:rPr lang="en-US" u="sng" dirty="0"/>
              <a:t>Doesn’t check whether prediction was accurate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ED156-6D2E-4B93-BFAF-3F395A06D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9B0E13B-6910-47C5-A17F-95C6AAEC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Replaces with Predicted Data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74BABF-3D6B-4C9D-99AD-3EF26BCAB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42" y="2533377"/>
            <a:ext cx="4252716" cy="23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CD93-7342-4002-A6E9-82313553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GPUs, 2 predictors broadcast values for 32 threads/warp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ED156-6D2E-4B93-BFAF-3F395A06D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9B0E13B-6910-47C5-A17F-95C6AAEC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Replaces with Predicted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BDD5C4-6776-428E-9FBE-835253CAD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7" t="7686"/>
          <a:stretch/>
        </p:blipFill>
        <p:spPr>
          <a:xfrm>
            <a:off x="1818168" y="2415887"/>
            <a:ext cx="5507665" cy="26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7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CD93-7342-4002-A6E9-82313553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32 predictors for enhanced accuracy?</a:t>
            </a:r>
          </a:p>
          <a:p>
            <a:pPr lvl="1"/>
            <a:r>
              <a:rPr lang="en-US" dirty="0"/>
              <a:t>“… In a typical modern GPU, there may be as many as 1,536 threads in flight during execution. Therefore, the naive predictor would require 1,536 separate two-delta predictors, which is impractical.”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ED156-6D2E-4B93-BFAF-3F395A06D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9B0E13B-6910-47C5-A17F-95C6AAEC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Replaces with Predicted Data</a:t>
            </a:r>
          </a:p>
        </p:txBody>
      </p:sp>
    </p:spTree>
    <p:extLst>
      <p:ext uri="{BB962C8B-B14F-4D97-AF65-F5344CB8AC3E}">
        <p14:creationId xmlns:p14="http://schemas.microsoft.com/office/powerpoint/2010/main" val="135707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CD93-7342-4002-A6E9-82313553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https://streamhpc.com/blog/2017-01-24/many-threads-can-run-gpu/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“Due to the architecture of the GPU (SIMD), the threads are not per work-item (core) but per work-group (compute unit).”</a:t>
            </a:r>
          </a:p>
          <a:p>
            <a:pPr lvl="1"/>
            <a:r>
              <a:rPr lang="en-US" dirty="0"/>
              <a:t>Results in many more fetch requests than just the number of threads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ED156-6D2E-4B93-BFAF-3F395A06D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9B0E13B-6910-47C5-A17F-95C6AAEC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Replaces with Predicted Data</a:t>
            </a:r>
          </a:p>
        </p:txBody>
      </p:sp>
    </p:spTree>
    <p:extLst>
      <p:ext uri="{BB962C8B-B14F-4D97-AF65-F5344CB8AC3E}">
        <p14:creationId xmlns:p14="http://schemas.microsoft.com/office/powerpoint/2010/main" val="92656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B9170-62EB-47F1-9331-F9A75BB0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51374-CDF9-410E-99AD-C92679E11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 misses are expensive!</a:t>
            </a:r>
          </a:p>
          <a:p>
            <a:r>
              <a:rPr lang="en-US" dirty="0"/>
              <a:t>Not all ‘loads’ require arbitrary-precision values</a:t>
            </a:r>
          </a:p>
          <a:p>
            <a:pPr lvl="1"/>
            <a:r>
              <a:rPr lang="en-US" dirty="0"/>
              <a:t>When enough of these miss, a program’s runtime can largely consist of just waiting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F4F1AE-845B-45E6-8251-288324274737}"/>
              </a:ext>
            </a:extLst>
          </p:cNvPr>
          <p:cNvGrpSpPr/>
          <p:nvPr/>
        </p:nvGrpSpPr>
        <p:grpSpPr>
          <a:xfrm>
            <a:off x="6385065" y="3396183"/>
            <a:ext cx="872566" cy="1343121"/>
            <a:chOff x="8008217" y="2143932"/>
            <a:chExt cx="872566" cy="1343121"/>
          </a:xfrm>
        </p:grpSpPr>
        <p:sp>
          <p:nvSpPr>
            <p:cNvPr id="7" name="Google Shape;1055;p37">
              <a:extLst>
                <a:ext uri="{FF2B5EF4-FFF2-40B4-BE49-F238E27FC236}">
                  <a16:creationId xmlns:a16="http://schemas.microsoft.com/office/drawing/2014/main" id="{0A95F80A-C2AA-4618-806D-B957511BFB6F}"/>
                </a:ext>
              </a:extLst>
            </p:cNvPr>
            <p:cNvSpPr/>
            <p:nvPr/>
          </p:nvSpPr>
          <p:spPr>
            <a:xfrm rot="20697054">
              <a:off x="8097350" y="2332538"/>
              <a:ext cx="411353" cy="528475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7;p37">
              <a:extLst>
                <a:ext uri="{FF2B5EF4-FFF2-40B4-BE49-F238E27FC236}">
                  <a16:creationId xmlns:a16="http://schemas.microsoft.com/office/drawing/2014/main" id="{722DF8CA-01A1-418C-A4DD-23B013F88349}"/>
                </a:ext>
              </a:extLst>
            </p:cNvPr>
            <p:cNvSpPr/>
            <p:nvPr/>
          </p:nvSpPr>
          <p:spPr>
            <a:xfrm>
              <a:off x="8008217" y="2257528"/>
              <a:ext cx="872566" cy="1229525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58;p37">
              <a:extLst>
                <a:ext uri="{FF2B5EF4-FFF2-40B4-BE49-F238E27FC236}">
                  <a16:creationId xmlns:a16="http://schemas.microsoft.com/office/drawing/2014/main" id="{B1E0D14A-2124-4134-BAB9-CFD92443A0C2}"/>
                </a:ext>
              </a:extLst>
            </p:cNvPr>
            <p:cNvSpPr/>
            <p:nvPr/>
          </p:nvSpPr>
          <p:spPr>
            <a:xfrm>
              <a:off x="8136428" y="2433445"/>
              <a:ext cx="257804" cy="92545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59;p37">
              <a:extLst>
                <a:ext uri="{FF2B5EF4-FFF2-40B4-BE49-F238E27FC236}">
                  <a16:creationId xmlns:a16="http://schemas.microsoft.com/office/drawing/2014/main" id="{82096B6D-89CD-45A4-A345-AC92250DEE25}"/>
                </a:ext>
              </a:extLst>
            </p:cNvPr>
            <p:cNvSpPr/>
            <p:nvPr/>
          </p:nvSpPr>
          <p:spPr>
            <a:xfrm>
              <a:off x="8020341" y="2143932"/>
              <a:ext cx="423062" cy="390011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60;p37">
              <a:extLst>
                <a:ext uri="{FF2B5EF4-FFF2-40B4-BE49-F238E27FC236}">
                  <a16:creationId xmlns:a16="http://schemas.microsoft.com/office/drawing/2014/main" id="{02F3DB21-FC71-4AC2-BC0F-AC4070AF7304}"/>
                </a:ext>
              </a:extLst>
            </p:cNvPr>
            <p:cNvSpPr/>
            <p:nvPr/>
          </p:nvSpPr>
          <p:spPr>
            <a:xfrm>
              <a:off x="8074651" y="2244469"/>
              <a:ext cx="310686" cy="237973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61;p37">
              <a:extLst>
                <a:ext uri="{FF2B5EF4-FFF2-40B4-BE49-F238E27FC236}">
                  <a16:creationId xmlns:a16="http://schemas.microsoft.com/office/drawing/2014/main" id="{953E97AD-3F8F-47F1-89F0-953D98ECAC47}"/>
                </a:ext>
              </a:extLst>
            </p:cNvPr>
            <p:cNvSpPr/>
            <p:nvPr/>
          </p:nvSpPr>
          <p:spPr>
            <a:xfrm>
              <a:off x="8100689" y="2307848"/>
              <a:ext cx="33052" cy="105766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062;p37">
              <a:extLst>
                <a:ext uri="{FF2B5EF4-FFF2-40B4-BE49-F238E27FC236}">
                  <a16:creationId xmlns:a16="http://schemas.microsoft.com/office/drawing/2014/main" id="{8F555DFE-5418-49C2-A83C-C6A04F57EDB1}"/>
                </a:ext>
              </a:extLst>
            </p:cNvPr>
            <p:cNvGrpSpPr/>
            <p:nvPr/>
          </p:nvGrpSpPr>
          <p:grpSpPr>
            <a:xfrm>
              <a:off x="8008590" y="2379319"/>
              <a:ext cx="809001" cy="991744"/>
              <a:chOff x="2044935" y="3180156"/>
              <a:chExt cx="777138" cy="952684"/>
            </a:xfrm>
          </p:grpSpPr>
          <p:sp>
            <p:nvSpPr>
              <p:cNvPr id="16" name="Google Shape;1063;p37">
                <a:extLst>
                  <a:ext uri="{FF2B5EF4-FFF2-40B4-BE49-F238E27FC236}">
                    <a16:creationId xmlns:a16="http://schemas.microsoft.com/office/drawing/2014/main" id="{2E7B72FD-C454-4F1D-8E81-8853887A59AD}"/>
                  </a:ext>
                </a:extLst>
              </p:cNvPr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64;p37">
                <a:extLst>
                  <a:ext uri="{FF2B5EF4-FFF2-40B4-BE49-F238E27FC236}">
                    <a16:creationId xmlns:a16="http://schemas.microsoft.com/office/drawing/2014/main" id="{7F402A55-822A-480D-A7D1-404ED0621637}"/>
                  </a:ext>
                </a:extLst>
              </p:cNvPr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65;p37">
                <a:extLst>
                  <a:ext uri="{FF2B5EF4-FFF2-40B4-BE49-F238E27FC236}">
                    <a16:creationId xmlns:a16="http://schemas.microsoft.com/office/drawing/2014/main" id="{EDAC0283-5245-4C03-A73B-C830253E525E}"/>
                  </a:ext>
                </a:extLst>
              </p:cNvPr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66;p37">
                <a:extLst>
                  <a:ext uri="{FF2B5EF4-FFF2-40B4-BE49-F238E27FC236}">
                    <a16:creationId xmlns:a16="http://schemas.microsoft.com/office/drawing/2014/main" id="{04AC1315-2F2E-4047-B75A-3C5DBD20AEF5}"/>
                  </a:ext>
                </a:extLst>
              </p:cNvPr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67;p37">
                <a:extLst>
                  <a:ext uri="{FF2B5EF4-FFF2-40B4-BE49-F238E27FC236}">
                    <a16:creationId xmlns:a16="http://schemas.microsoft.com/office/drawing/2014/main" id="{F49CDC65-377B-4139-8C71-0154AFC0949C}"/>
                  </a:ext>
                </a:extLst>
              </p:cNvPr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68;p37">
                <a:extLst>
                  <a:ext uri="{FF2B5EF4-FFF2-40B4-BE49-F238E27FC236}">
                    <a16:creationId xmlns:a16="http://schemas.microsoft.com/office/drawing/2014/main" id="{7C0BDAA1-FA5E-466B-BF3E-57D45F9B5611}"/>
                  </a:ext>
                </a:extLst>
              </p:cNvPr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69;p37">
                <a:extLst>
                  <a:ext uri="{FF2B5EF4-FFF2-40B4-BE49-F238E27FC236}">
                    <a16:creationId xmlns:a16="http://schemas.microsoft.com/office/drawing/2014/main" id="{8AC0BD67-D734-46C9-ADF9-C33806E41BC7}"/>
                  </a:ext>
                </a:extLst>
              </p:cNvPr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70;p37">
                <a:extLst>
                  <a:ext uri="{FF2B5EF4-FFF2-40B4-BE49-F238E27FC236}">
                    <a16:creationId xmlns:a16="http://schemas.microsoft.com/office/drawing/2014/main" id="{BA6B188D-F654-40AF-9058-A5077399119B}"/>
                  </a:ext>
                </a:extLst>
              </p:cNvPr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71;p37">
                <a:extLst>
                  <a:ext uri="{FF2B5EF4-FFF2-40B4-BE49-F238E27FC236}">
                    <a16:creationId xmlns:a16="http://schemas.microsoft.com/office/drawing/2014/main" id="{E5CC66A5-BB9A-4533-A99B-243FB3C29702}"/>
                  </a:ext>
                </a:extLst>
              </p:cNvPr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072;p37">
                <a:extLst>
                  <a:ext uri="{FF2B5EF4-FFF2-40B4-BE49-F238E27FC236}">
                    <a16:creationId xmlns:a16="http://schemas.microsoft.com/office/drawing/2014/main" id="{B77CDCDE-7CE3-4D67-8B31-143867A63A05}"/>
                  </a:ext>
                </a:extLst>
              </p:cNvPr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73;p37">
                <a:extLst>
                  <a:ext uri="{FF2B5EF4-FFF2-40B4-BE49-F238E27FC236}">
                    <a16:creationId xmlns:a16="http://schemas.microsoft.com/office/drawing/2014/main" id="{2C9DE331-7920-4A3C-8720-45B33F08FDAC}"/>
                  </a:ext>
                </a:extLst>
              </p:cNvPr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74;p37">
                <a:extLst>
                  <a:ext uri="{FF2B5EF4-FFF2-40B4-BE49-F238E27FC236}">
                    <a16:creationId xmlns:a16="http://schemas.microsoft.com/office/drawing/2014/main" id="{8576D598-4809-4AA6-AC49-1EFD09CF3EA3}"/>
                  </a:ext>
                </a:extLst>
              </p:cNvPr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075;p37">
              <a:extLst>
                <a:ext uri="{FF2B5EF4-FFF2-40B4-BE49-F238E27FC236}">
                  <a16:creationId xmlns:a16="http://schemas.microsoft.com/office/drawing/2014/main" id="{645BE5EF-43ED-44B0-9BCC-25BE190C2DEF}"/>
                </a:ext>
              </a:extLst>
            </p:cNvPr>
            <p:cNvSpPr/>
            <p:nvPr/>
          </p:nvSpPr>
          <p:spPr>
            <a:xfrm rot="20672420">
              <a:off x="8209286" y="2598685"/>
              <a:ext cx="237833" cy="185325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03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0209 -7.40741E-7 " pathEditMode="fixed" rAng="0" ptsTypes="AA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99EE-6EE7-4C27-B879-8CCD002A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RFVP: Pareto Analysis for Cache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8DB5-2BCF-4096-94AE-F8E93EAA5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116144" cy="2695500"/>
          </a:xfrm>
        </p:spPr>
        <p:txBody>
          <a:bodyPr/>
          <a:lstStyle/>
          <a:p>
            <a:r>
              <a:rPr lang="en-US" dirty="0"/>
              <a:t>Why 192 entries / 4 ways? Why only 2 GPU predictors?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D563F-8956-4996-8330-6029D9FFA7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E32BE-5AEF-489F-B3A1-034A2FE28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26" y="2080629"/>
            <a:ext cx="6188149" cy="28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4A8325-C5E8-4C38-B8CD-B06F91BAE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Results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E2F16C2-9634-4C39-B2F7-25F51DE5D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Many, many graphs! The paper is worth checking out</a:t>
            </a:r>
          </a:p>
        </p:txBody>
      </p:sp>
    </p:spTree>
    <p:extLst>
      <p:ext uri="{BB962C8B-B14F-4D97-AF65-F5344CB8AC3E}">
        <p14:creationId xmlns:p14="http://schemas.microsoft.com/office/powerpoint/2010/main" val="402830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15BB4C-1C77-4370-A918-CC334BBBC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48"/>
            <a:ext cx="9144000" cy="48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4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9F0F98-B9FB-4AC1-9B38-6EFC678B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Stringmatch</a:t>
            </a:r>
            <a:r>
              <a:rPr lang="en-US" dirty="0"/>
              <a:t>: An Interesting Outlier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0370F-4CBD-434B-BB0F-E5280ABAD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 inherently requires discrete result (despite allowing approximate internal loops)</a:t>
            </a:r>
          </a:p>
          <a:p>
            <a:r>
              <a:rPr lang="en-US" dirty="0"/>
              <a:t>Off-by-one errors drastically degrade output quality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84951-8611-45E7-A930-45A33895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08" y="2837093"/>
            <a:ext cx="2151985" cy="22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6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1E82-F108-443E-B43E-B7CFE70E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CPU Applications?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B233F-DD95-4B3A-AED7-700D65EA7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as beneficial in many cases, but still helpful!</a:t>
            </a:r>
          </a:p>
          <a:p>
            <a:pPr lvl="1"/>
            <a:r>
              <a:rPr lang="en-US" dirty="0"/>
              <a:t>“… There was no significant benefit since these single-threaded CPU workloads are not sensitive to the off-chip communication bandwidth.”</a:t>
            </a:r>
          </a:p>
          <a:p>
            <a:r>
              <a:rPr lang="en-US" dirty="0"/>
              <a:t>However, results in much less output degradation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751EC-E6B5-4BD8-B0D1-3334CC1A0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93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1E82-F108-443E-B43E-B7CFE70E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CPU Applications?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751EC-E6B5-4BD8-B0D1-3334CC1A0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87151B-821D-462F-A10A-162FE9429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D386E-09C0-454A-B5B5-AFBE4242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89" y="1577785"/>
            <a:ext cx="7240772" cy="32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5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F683F5-66A6-4757-80AF-4856F9BFA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88AF37-EBA3-4A2D-83D2-3BAF09D34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AFE01-C7B2-4134-930C-86FFC5A5EA8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894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losion 1 2">
            <a:extLst>
              <a:ext uri="{FF2B5EF4-FFF2-40B4-BE49-F238E27FC236}">
                <a16:creationId xmlns:a16="http://schemas.microsoft.com/office/drawing/2014/main" id="{89130003-D422-477A-A682-B680CC5174E3}"/>
              </a:ext>
            </a:extLst>
          </p:cNvPr>
          <p:cNvSpPr/>
          <p:nvPr/>
        </p:nvSpPr>
        <p:spPr>
          <a:xfrm>
            <a:off x="1951373" y="1267912"/>
            <a:ext cx="2504849" cy="253546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A1F43-B7BF-4FD6-B13F-65AF130F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BA8AA6-F471-4F97-B885-FF226A31794D}"/>
              </a:ext>
            </a:extLst>
          </p:cNvPr>
          <p:cNvGrpSpPr/>
          <p:nvPr/>
        </p:nvGrpSpPr>
        <p:grpSpPr>
          <a:xfrm flipH="1">
            <a:off x="757726" y="3099019"/>
            <a:ext cx="872566" cy="1343121"/>
            <a:chOff x="8008217" y="2143932"/>
            <a:chExt cx="872566" cy="1343121"/>
          </a:xfrm>
        </p:grpSpPr>
        <p:sp>
          <p:nvSpPr>
            <p:cNvPr id="68" name="Google Shape;1055;p37">
              <a:extLst>
                <a:ext uri="{FF2B5EF4-FFF2-40B4-BE49-F238E27FC236}">
                  <a16:creationId xmlns:a16="http://schemas.microsoft.com/office/drawing/2014/main" id="{6AEAEBA8-6E16-433C-8355-DEEB39AD45E8}"/>
                </a:ext>
              </a:extLst>
            </p:cNvPr>
            <p:cNvSpPr/>
            <p:nvPr/>
          </p:nvSpPr>
          <p:spPr>
            <a:xfrm rot="20697054">
              <a:off x="8097350" y="2332538"/>
              <a:ext cx="411353" cy="528475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7;p37">
              <a:extLst>
                <a:ext uri="{FF2B5EF4-FFF2-40B4-BE49-F238E27FC236}">
                  <a16:creationId xmlns:a16="http://schemas.microsoft.com/office/drawing/2014/main" id="{6208983B-BBEE-462F-A373-07BDE36A06A0}"/>
                </a:ext>
              </a:extLst>
            </p:cNvPr>
            <p:cNvSpPr/>
            <p:nvPr/>
          </p:nvSpPr>
          <p:spPr>
            <a:xfrm>
              <a:off x="8008217" y="2257528"/>
              <a:ext cx="872566" cy="1229525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58;p37">
              <a:extLst>
                <a:ext uri="{FF2B5EF4-FFF2-40B4-BE49-F238E27FC236}">
                  <a16:creationId xmlns:a16="http://schemas.microsoft.com/office/drawing/2014/main" id="{216A9B7D-DFDC-4FCE-BA46-52ED73A4DF47}"/>
                </a:ext>
              </a:extLst>
            </p:cNvPr>
            <p:cNvSpPr/>
            <p:nvPr/>
          </p:nvSpPr>
          <p:spPr>
            <a:xfrm>
              <a:off x="8136428" y="2433445"/>
              <a:ext cx="257804" cy="92545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9;p37">
              <a:extLst>
                <a:ext uri="{FF2B5EF4-FFF2-40B4-BE49-F238E27FC236}">
                  <a16:creationId xmlns:a16="http://schemas.microsoft.com/office/drawing/2014/main" id="{17B75C71-5EE8-49B1-8ED8-95623BF0FBBC}"/>
                </a:ext>
              </a:extLst>
            </p:cNvPr>
            <p:cNvSpPr/>
            <p:nvPr/>
          </p:nvSpPr>
          <p:spPr>
            <a:xfrm>
              <a:off x="8020341" y="2143932"/>
              <a:ext cx="423062" cy="390011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60;p37">
              <a:extLst>
                <a:ext uri="{FF2B5EF4-FFF2-40B4-BE49-F238E27FC236}">
                  <a16:creationId xmlns:a16="http://schemas.microsoft.com/office/drawing/2014/main" id="{8DA7C3EC-3874-46CC-9562-2CFA5BBD309D}"/>
                </a:ext>
              </a:extLst>
            </p:cNvPr>
            <p:cNvSpPr/>
            <p:nvPr/>
          </p:nvSpPr>
          <p:spPr>
            <a:xfrm>
              <a:off x="8074651" y="2244469"/>
              <a:ext cx="310686" cy="237973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1;p37">
              <a:extLst>
                <a:ext uri="{FF2B5EF4-FFF2-40B4-BE49-F238E27FC236}">
                  <a16:creationId xmlns:a16="http://schemas.microsoft.com/office/drawing/2014/main" id="{B30D359D-1601-4E5E-89DE-07CD6B1E3BF7}"/>
                </a:ext>
              </a:extLst>
            </p:cNvPr>
            <p:cNvSpPr/>
            <p:nvPr/>
          </p:nvSpPr>
          <p:spPr>
            <a:xfrm>
              <a:off x="8100689" y="2307848"/>
              <a:ext cx="33052" cy="105766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1062;p37">
              <a:extLst>
                <a:ext uri="{FF2B5EF4-FFF2-40B4-BE49-F238E27FC236}">
                  <a16:creationId xmlns:a16="http://schemas.microsoft.com/office/drawing/2014/main" id="{86026828-D7B1-4157-80A0-69F6E80A9A86}"/>
                </a:ext>
              </a:extLst>
            </p:cNvPr>
            <p:cNvGrpSpPr/>
            <p:nvPr/>
          </p:nvGrpSpPr>
          <p:grpSpPr>
            <a:xfrm>
              <a:off x="8008590" y="2379319"/>
              <a:ext cx="809001" cy="991744"/>
              <a:chOff x="2044935" y="3180156"/>
              <a:chExt cx="777138" cy="952684"/>
            </a:xfrm>
          </p:grpSpPr>
          <p:sp>
            <p:nvSpPr>
              <p:cNvPr id="76" name="Google Shape;1063;p37">
                <a:extLst>
                  <a:ext uri="{FF2B5EF4-FFF2-40B4-BE49-F238E27FC236}">
                    <a16:creationId xmlns:a16="http://schemas.microsoft.com/office/drawing/2014/main" id="{6A5FF435-A492-44BA-9208-7674D667BD9F}"/>
                  </a:ext>
                </a:extLst>
              </p:cNvPr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64;p37">
                <a:extLst>
                  <a:ext uri="{FF2B5EF4-FFF2-40B4-BE49-F238E27FC236}">
                    <a16:creationId xmlns:a16="http://schemas.microsoft.com/office/drawing/2014/main" id="{9262704E-719F-40A5-A7E8-1D8C908FFCBD}"/>
                  </a:ext>
                </a:extLst>
              </p:cNvPr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65;p37">
                <a:extLst>
                  <a:ext uri="{FF2B5EF4-FFF2-40B4-BE49-F238E27FC236}">
                    <a16:creationId xmlns:a16="http://schemas.microsoft.com/office/drawing/2014/main" id="{9D0D2FAD-4B9A-4035-833E-82ECBEE6FD60}"/>
                  </a:ext>
                </a:extLst>
              </p:cNvPr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66;p37">
                <a:extLst>
                  <a:ext uri="{FF2B5EF4-FFF2-40B4-BE49-F238E27FC236}">
                    <a16:creationId xmlns:a16="http://schemas.microsoft.com/office/drawing/2014/main" id="{E842A3F4-6697-4099-9A8E-F24540FCB231}"/>
                  </a:ext>
                </a:extLst>
              </p:cNvPr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67;p37">
                <a:extLst>
                  <a:ext uri="{FF2B5EF4-FFF2-40B4-BE49-F238E27FC236}">
                    <a16:creationId xmlns:a16="http://schemas.microsoft.com/office/drawing/2014/main" id="{E4FB8422-2E4E-43A9-83FA-9A620CB17CAA}"/>
                  </a:ext>
                </a:extLst>
              </p:cNvPr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68;p37">
                <a:extLst>
                  <a:ext uri="{FF2B5EF4-FFF2-40B4-BE49-F238E27FC236}">
                    <a16:creationId xmlns:a16="http://schemas.microsoft.com/office/drawing/2014/main" id="{4C8DCFFF-E533-444B-BC32-872C11B40803}"/>
                  </a:ext>
                </a:extLst>
              </p:cNvPr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69;p37">
                <a:extLst>
                  <a:ext uri="{FF2B5EF4-FFF2-40B4-BE49-F238E27FC236}">
                    <a16:creationId xmlns:a16="http://schemas.microsoft.com/office/drawing/2014/main" id="{12B40EE8-F007-4EB7-ABB0-F88826E6ABFB}"/>
                  </a:ext>
                </a:extLst>
              </p:cNvPr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70;p37">
                <a:extLst>
                  <a:ext uri="{FF2B5EF4-FFF2-40B4-BE49-F238E27FC236}">
                    <a16:creationId xmlns:a16="http://schemas.microsoft.com/office/drawing/2014/main" id="{8B26D5A5-8BEA-4B64-8B85-150F486BC4FC}"/>
                  </a:ext>
                </a:extLst>
              </p:cNvPr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71;p37">
                <a:extLst>
                  <a:ext uri="{FF2B5EF4-FFF2-40B4-BE49-F238E27FC236}">
                    <a16:creationId xmlns:a16="http://schemas.microsoft.com/office/drawing/2014/main" id="{5DFA187D-53F5-440C-AFE8-DD3E587C19BB}"/>
                  </a:ext>
                </a:extLst>
              </p:cNvPr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72;p37">
                <a:extLst>
                  <a:ext uri="{FF2B5EF4-FFF2-40B4-BE49-F238E27FC236}">
                    <a16:creationId xmlns:a16="http://schemas.microsoft.com/office/drawing/2014/main" id="{5D1F93AA-92A8-49AB-B583-A06B2F99BF45}"/>
                  </a:ext>
                </a:extLst>
              </p:cNvPr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73;p37">
                <a:extLst>
                  <a:ext uri="{FF2B5EF4-FFF2-40B4-BE49-F238E27FC236}">
                    <a16:creationId xmlns:a16="http://schemas.microsoft.com/office/drawing/2014/main" id="{E6FC08F1-505C-4161-BC87-F147287902E6}"/>
                  </a:ext>
                </a:extLst>
              </p:cNvPr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74;p37">
                <a:extLst>
                  <a:ext uri="{FF2B5EF4-FFF2-40B4-BE49-F238E27FC236}">
                    <a16:creationId xmlns:a16="http://schemas.microsoft.com/office/drawing/2014/main" id="{AE0723FF-98B6-4897-A409-3C38765C747B}"/>
                  </a:ext>
                </a:extLst>
              </p:cNvPr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1075;p37">
              <a:extLst>
                <a:ext uri="{FF2B5EF4-FFF2-40B4-BE49-F238E27FC236}">
                  <a16:creationId xmlns:a16="http://schemas.microsoft.com/office/drawing/2014/main" id="{7593F03E-4EE5-4B3C-8CC5-75221AC74A2D}"/>
                </a:ext>
              </a:extLst>
            </p:cNvPr>
            <p:cNvSpPr/>
            <p:nvPr/>
          </p:nvSpPr>
          <p:spPr>
            <a:xfrm rot="20672420">
              <a:off x="8209286" y="2598685"/>
              <a:ext cx="237833" cy="185325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Graphic 88" descr="Earth globe: Americas">
            <a:extLst>
              <a:ext uri="{FF2B5EF4-FFF2-40B4-BE49-F238E27FC236}">
                <a16:creationId xmlns:a16="http://schemas.microsoft.com/office/drawing/2014/main" id="{FC8E6094-5F37-46EF-BFD3-5246984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47" y="1845819"/>
            <a:ext cx="1924455" cy="192445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4529E54-07DF-4D69-B72C-A4CA2D2FAC26}"/>
              </a:ext>
            </a:extLst>
          </p:cNvPr>
          <p:cNvSpPr txBox="1"/>
          <p:nvPr/>
        </p:nvSpPr>
        <p:spPr>
          <a:xfrm>
            <a:off x="311943" y="4326067"/>
            <a:ext cx="1433784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GPU computing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370E7A-BD2D-45D1-A05C-52C549D38566}"/>
              </a:ext>
            </a:extLst>
          </p:cNvPr>
          <p:cNvSpPr txBox="1"/>
          <p:nvPr/>
        </p:nvSpPr>
        <p:spPr>
          <a:xfrm>
            <a:off x="7129705" y="3642201"/>
            <a:ext cx="1547080" cy="830997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600" dirty="0"/>
              <a:t>Rapid</a:t>
            </a:r>
          </a:p>
          <a:p>
            <a:pPr algn="ctr"/>
            <a:r>
              <a:rPr lang="en-US" sz="1600" dirty="0"/>
              <a:t>high-integrity</a:t>
            </a:r>
          </a:p>
          <a:p>
            <a:pPr algn="ctr"/>
            <a:r>
              <a:rPr lang="en-US" sz="1600" dirty="0"/>
              <a:t>low-energy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8F8DD1-A86C-43CA-816F-16E7B8274068}"/>
              </a:ext>
            </a:extLst>
          </p:cNvPr>
          <p:cNvGrpSpPr/>
          <p:nvPr/>
        </p:nvGrpSpPr>
        <p:grpSpPr>
          <a:xfrm>
            <a:off x="2328643" y="1659140"/>
            <a:ext cx="1750308" cy="1753005"/>
            <a:chOff x="2264323" y="1702372"/>
            <a:chExt cx="1750308" cy="1753005"/>
          </a:xfrm>
        </p:grpSpPr>
        <p:grpSp>
          <p:nvGrpSpPr>
            <p:cNvPr id="6" name="Google Shape;1022;p37">
              <a:extLst>
                <a:ext uri="{FF2B5EF4-FFF2-40B4-BE49-F238E27FC236}">
                  <a16:creationId xmlns:a16="http://schemas.microsoft.com/office/drawing/2014/main" id="{9FA6BF16-C871-4244-AAD7-713CD75FB501}"/>
                </a:ext>
              </a:extLst>
            </p:cNvPr>
            <p:cNvGrpSpPr/>
            <p:nvPr/>
          </p:nvGrpSpPr>
          <p:grpSpPr>
            <a:xfrm>
              <a:off x="2264323" y="1702372"/>
              <a:ext cx="1750308" cy="1753005"/>
              <a:chOff x="7512049" y="977900"/>
              <a:chExt cx="4121150" cy="4127500"/>
            </a:xfrm>
          </p:grpSpPr>
          <p:sp>
            <p:nvSpPr>
              <p:cNvPr id="7" name="Google Shape;1023;p37">
                <a:extLst>
                  <a:ext uri="{FF2B5EF4-FFF2-40B4-BE49-F238E27FC236}">
                    <a16:creationId xmlns:a16="http://schemas.microsoft.com/office/drawing/2014/main" id="{2E49B5A2-F8F7-48A7-BCC4-A9BBB4EB83DF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" name="Google Shape;1024;p37">
                <a:extLst>
                  <a:ext uri="{FF2B5EF4-FFF2-40B4-BE49-F238E27FC236}">
                    <a16:creationId xmlns:a16="http://schemas.microsoft.com/office/drawing/2014/main" id="{6C4107E9-59D6-4C85-AE6B-CEB936AE6EB9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9" name="Google Shape;1025;p37">
                  <a:extLst>
                    <a:ext uri="{FF2B5EF4-FFF2-40B4-BE49-F238E27FC236}">
                      <a16:creationId xmlns:a16="http://schemas.microsoft.com/office/drawing/2014/main" id="{1F522F33-394D-4997-9B5E-C8D41A7549FF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" name="Google Shape;1026;p37">
                  <a:extLst>
                    <a:ext uri="{FF2B5EF4-FFF2-40B4-BE49-F238E27FC236}">
                      <a16:creationId xmlns:a16="http://schemas.microsoft.com/office/drawing/2014/main" id="{C8BB24FF-95B1-49EA-8A07-CFDD8EDC750B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" name="Google Shape;1027;p37">
                  <a:extLst>
                    <a:ext uri="{FF2B5EF4-FFF2-40B4-BE49-F238E27FC236}">
                      <a16:creationId xmlns:a16="http://schemas.microsoft.com/office/drawing/2014/main" id="{371A8402-B484-43B4-B14C-5CB034445EE1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1028;p37">
                  <a:extLst>
                    <a:ext uri="{FF2B5EF4-FFF2-40B4-BE49-F238E27FC236}">
                      <a16:creationId xmlns:a16="http://schemas.microsoft.com/office/drawing/2014/main" id="{FECF6132-42C0-4F84-9045-FADF31997324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1029;p37">
                  <a:extLst>
                    <a:ext uri="{FF2B5EF4-FFF2-40B4-BE49-F238E27FC236}">
                      <a16:creationId xmlns:a16="http://schemas.microsoft.com/office/drawing/2014/main" id="{E7CD4C57-8804-4463-81EB-5E5AE3E9592D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030;p37">
                  <a:extLst>
                    <a:ext uri="{FF2B5EF4-FFF2-40B4-BE49-F238E27FC236}">
                      <a16:creationId xmlns:a16="http://schemas.microsoft.com/office/drawing/2014/main" id="{83D30BDD-2EF2-4FEB-8BEB-0B1F9C082157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031;p37">
                  <a:extLst>
                    <a:ext uri="{FF2B5EF4-FFF2-40B4-BE49-F238E27FC236}">
                      <a16:creationId xmlns:a16="http://schemas.microsoft.com/office/drawing/2014/main" id="{7739A23C-2C42-4D6A-9A0C-5EFDCF5899D9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032;p37">
                  <a:extLst>
                    <a:ext uri="{FF2B5EF4-FFF2-40B4-BE49-F238E27FC236}">
                      <a16:creationId xmlns:a16="http://schemas.microsoft.com/office/drawing/2014/main" id="{B1C67B47-AB53-480A-9855-11BF1F52580B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033;p37">
                  <a:extLst>
                    <a:ext uri="{FF2B5EF4-FFF2-40B4-BE49-F238E27FC236}">
                      <a16:creationId xmlns:a16="http://schemas.microsoft.com/office/drawing/2014/main" id="{B81AC45E-19B1-404D-A980-B2E8FEA0E218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034;p37">
                  <a:extLst>
                    <a:ext uri="{FF2B5EF4-FFF2-40B4-BE49-F238E27FC236}">
                      <a16:creationId xmlns:a16="http://schemas.microsoft.com/office/drawing/2014/main" id="{59DF0EED-D53B-4F45-B967-72185817B5D0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35;p37">
                  <a:extLst>
                    <a:ext uri="{FF2B5EF4-FFF2-40B4-BE49-F238E27FC236}">
                      <a16:creationId xmlns:a16="http://schemas.microsoft.com/office/drawing/2014/main" id="{60265027-91E9-4BD6-868C-28A0D1362F0A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036;p37">
                  <a:extLst>
                    <a:ext uri="{FF2B5EF4-FFF2-40B4-BE49-F238E27FC236}">
                      <a16:creationId xmlns:a16="http://schemas.microsoft.com/office/drawing/2014/main" id="{BCF2BCE2-21F9-471E-B42B-DD5A1A4FA3E3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37;p37">
                  <a:extLst>
                    <a:ext uri="{FF2B5EF4-FFF2-40B4-BE49-F238E27FC236}">
                      <a16:creationId xmlns:a16="http://schemas.microsoft.com/office/drawing/2014/main" id="{E8E73093-977C-4981-A8E7-64FCDBD937F8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038;p37">
                  <a:extLst>
                    <a:ext uri="{FF2B5EF4-FFF2-40B4-BE49-F238E27FC236}">
                      <a16:creationId xmlns:a16="http://schemas.microsoft.com/office/drawing/2014/main" id="{85BF023B-00F9-4A69-82BF-D9583EFFDBDD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039;p37">
                  <a:extLst>
                    <a:ext uri="{FF2B5EF4-FFF2-40B4-BE49-F238E27FC236}">
                      <a16:creationId xmlns:a16="http://schemas.microsoft.com/office/drawing/2014/main" id="{2941C0D2-1C97-470C-BA25-203C331F7DF3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1040;p37">
                  <a:extLst>
                    <a:ext uri="{FF2B5EF4-FFF2-40B4-BE49-F238E27FC236}">
                      <a16:creationId xmlns:a16="http://schemas.microsoft.com/office/drawing/2014/main" id="{C2954316-2A85-48B7-A1DF-4C6774E64EAE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041;p37">
                  <a:extLst>
                    <a:ext uri="{FF2B5EF4-FFF2-40B4-BE49-F238E27FC236}">
                      <a16:creationId xmlns:a16="http://schemas.microsoft.com/office/drawing/2014/main" id="{E7843D21-569C-493B-A9CD-B75AF5DB19C7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042;p37">
                  <a:extLst>
                    <a:ext uri="{FF2B5EF4-FFF2-40B4-BE49-F238E27FC236}">
                      <a16:creationId xmlns:a16="http://schemas.microsoft.com/office/drawing/2014/main" id="{391E1789-F603-435F-8C5C-75A96BC33B65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043;p37">
                  <a:extLst>
                    <a:ext uri="{FF2B5EF4-FFF2-40B4-BE49-F238E27FC236}">
                      <a16:creationId xmlns:a16="http://schemas.microsoft.com/office/drawing/2014/main" id="{15F4947F-D7E0-4CBA-A7E2-30133E5119AB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044;p37">
                  <a:extLst>
                    <a:ext uri="{FF2B5EF4-FFF2-40B4-BE49-F238E27FC236}">
                      <a16:creationId xmlns:a16="http://schemas.microsoft.com/office/drawing/2014/main" id="{5AF471DB-B5F5-49CC-8E61-277728BDA351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045;p37">
                  <a:extLst>
                    <a:ext uri="{FF2B5EF4-FFF2-40B4-BE49-F238E27FC236}">
                      <a16:creationId xmlns:a16="http://schemas.microsoft.com/office/drawing/2014/main" id="{CA0EE8C0-575F-4012-A8FC-F1C098D34A5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046;p37">
                  <a:extLst>
                    <a:ext uri="{FF2B5EF4-FFF2-40B4-BE49-F238E27FC236}">
                      <a16:creationId xmlns:a16="http://schemas.microsoft.com/office/drawing/2014/main" id="{D6631ED2-BC1B-4F50-AFD2-B7BB4E6C508D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47;p37">
                  <a:extLst>
                    <a:ext uri="{FF2B5EF4-FFF2-40B4-BE49-F238E27FC236}">
                      <a16:creationId xmlns:a16="http://schemas.microsoft.com/office/drawing/2014/main" id="{C081056F-4F0F-4767-B946-34DA088BDC18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48;p37">
                  <a:extLst>
                    <a:ext uri="{FF2B5EF4-FFF2-40B4-BE49-F238E27FC236}">
                      <a16:creationId xmlns:a16="http://schemas.microsoft.com/office/drawing/2014/main" id="{239448AB-1FAE-4623-97B8-F4EFB841E3B0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049;p37">
                  <a:extLst>
                    <a:ext uri="{FF2B5EF4-FFF2-40B4-BE49-F238E27FC236}">
                      <a16:creationId xmlns:a16="http://schemas.microsoft.com/office/drawing/2014/main" id="{FCE1FC82-4F0A-410D-B5FC-56BCA22ACE61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50;p37">
                  <a:extLst>
                    <a:ext uri="{FF2B5EF4-FFF2-40B4-BE49-F238E27FC236}">
                      <a16:creationId xmlns:a16="http://schemas.microsoft.com/office/drawing/2014/main" id="{309802E5-A1FC-488E-B271-8CD51529ED97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410C7-A609-45A9-ABBA-32E252453D54}"/>
                </a:ext>
              </a:extLst>
            </p:cNvPr>
            <p:cNvSpPr txBox="1"/>
            <p:nvPr/>
          </p:nvSpPr>
          <p:spPr>
            <a:xfrm>
              <a:off x="2446075" y="2339593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Limited off-chip bandwidth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A1D2F4D-5B68-4736-9131-2769EACCC807}"/>
              </a:ext>
            </a:extLst>
          </p:cNvPr>
          <p:cNvGrpSpPr/>
          <p:nvPr/>
        </p:nvGrpSpPr>
        <p:grpSpPr>
          <a:xfrm>
            <a:off x="4614797" y="2788098"/>
            <a:ext cx="1750308" cy="1753005"/>
            <a:chOff x="4614797" y="2788098"/>
            <a:chExt cx="1750308" cy="1753005"/>
          </a:xfrm>
        </p:grpSpPr>
        <p:grpSp>
          <p:nvGrpSpPr>
            <p:cNvPr id="224" name="Google Shape;1022;p37">
              <a:extLst>
                <a:ext uri="{FF2B5EF4-FFF2-40B4-BE49-F238E27FC236}">
                  <a16:creationId xmlns:a16="http://schemas.microsoft.com/office/drawing/2014/main" id="{69EB7424-F11B-4846-B866-09489FCDC553}"/>
                </a:ext>
              </a:extLst>
            </p:cNvPr>
            <p:cNvGrpSpPr/>
            <p:nvPr/>
          </p:nvGrpSpPr>
          <p:grpSpPr>
            <a:xfrm>
              <a:off x="4614797" y="2788098"/>
              <a:ext cx="1750308" cy="1753005"/>
              <a:chOff x="7512049" y="977900"/>
              <a:chExt cx="4121150" cy="4127500"/>
            </a:xfrm>
          </p:grpSpPr>
          <p:sp>
            <p:nvSpPr>
              <p:cNvPr id="226" name="Google Shape;1023;p37">
                <a:extLst>
                  <a:ext uri="{FF2B5EF4-FFF2-40B4-BE49-F238E27FC236}">
                    <a16:creationId xmlns:a16="http://schemas.microsoft.com/office/drawing/2014/main" id="{505409C5-7671-4898-92E3-DACEBC10E00D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7" name="Google Shape;1024;p37">
                <a:extLst>
                  <a:ext uri="{FF2B5EF4-FFF2-40B4-BE49-F238E27FC236}">
                    <a16:creationId xmlns:a16="http://schemas.microsoft.com/office/drawing/2014/main" id="{CD9681DA-C3ED-4E60-9ADE-3BD102794A8B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228" name="Google Shape;1025;p37">
                  <a:extLst>
                    <a:ext uri="{FF2B5EF4-FFF2-40B4-BE49-F238E27FC236}">
                      <a16:creationId xmlns:a16="http://schemas.microsoft.com/office/drawing/2014/main" id="{65B38A1A-AC63-404A-B106-AD65B1DFDA12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1026;p37">
                  <a:extLst>
                    <a:ext uri="{FF2B5EF4-FFF2-40B4-BE49-F238E27FC236}">
                      <a16:creationId xmlns:a16="http://schemas.microsoft.com/office/drawing/2014/main" id="{0D163398-F40C-4F7B-8A72-24887B9B591D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1027;p37">
                  <a:extLst>
                    <a:ext uri="{FF2B5EF4-FFF2-40B4-BE49-F238E27FC236}">
                      <a16:creationId xmlns:a16="http://schemas.microsoft.com/office/drawing/2014/main" id="{5E8A998D-1C69-42B2-975E-1C48CF65CDD6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1028;p37">
                  <a:extLst>
                    <a:ext uri="{FF2B5EF4-FFF2-40B4-BE49-F238E27FC236}">
                      <a16:creationId xmlns:a16="http://schemas.microsoft.com/office/drawing/2014/main" id="{9481E675-6518-4E32-B37F-B40154ABCF36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1029;p37">
                  <a:extLst>
                    <a:ext uri="{FF2B5EF4-FFF2-40B4-BE49-F238E27FC236}">
                      <a16:creationId xmlns:a16="http://schemas.microsoft.com/office/drawing/2014/main" id="{34B4CA5E-A4ED-441F-83A2-7F8D5B27B50F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1030;p37">
                  <a:extLst>
                    <a:ext uri="{FF2B5EF4-FFF2-40B4-BE49-F238E27FC236}">
                      <a16:creationId xmlns:a16="http://schemas.microsoft.com/office/drawing/2014/main" id="{F648044C-1373-478C-91C2-8DE8C2E60F5B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1031;p37">
                  <a:extLst>
                    <a:ext uri="{FF2B5EF4-FFF2-40B4-BE49-F238E27FC236}">
                      <a16:creationId xmlns:a16="http://schemas.microsoft.com/office/drawing/2014/main" id="{247C3FF3-A562-47F4-9407-76DC58982D28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1032;p37">
                  <a:extLst>
                    <a:ext uri="{FF2B5EF4-FFF2-40B4-BE49-F238E27FC236}">
                      <a16:creationId xmlns:a16="http://schemas.microsoft.com/office/drawing/2014/main" id="{588D4ECD-72C7-4270-A206-3FCC78AA6411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1033;p37">
                  <a:extLst>
                    <a:ext uri="{FF2B5EF4-FFF2-40B4-BE49-F238E27FC236}">
                      <a16:creationId xmlns:a16="http://schemas.microsoft.com/office/drawing/2014/main" id="{A3447F22-BBCF-4AB9-A448-CBA5521CAEB9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1034;p37">
                  <a:extLst>
                    <a:ext uri="{FF2B5EF4-FFF2-40B4-BE49-F238E27FC236}">
                      <a16:creationId xmlns:a16="http://schemas.microsoft.com/office/drawing/2014/main" id="{32575687-71CE-4DCD-8F64-2F3C007DEAA7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1035;p37">
                  <a:extLst>
                    <a:ext uri="{FF2B5EF4-FFF2-40B4-BE49-F238E27FC236}">
                      <a16:creationId xmlns:a16="http://schemas.microsoft.com/office/drawing/2014/main" id="{4139A1C6-182A-422B-BE6E-ACCD7ADFC6ED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1036;p37">
                  <a:extLst>
                    <a:ext uri="{FF2B5EF4-FFF2-40B4-BE49-F238E27FC236}">
                      <a16:creationId xmlns:a16="http://schemas.microsoft.com/office/drawing/2014/main" id="{8492AA97-6724-489E-BBF3-1A9E282E2BDA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1037;p37">
                  <a:extLst>
                    <a:ext uri="{FF2B5EF4-FFF2-40B4-BE49-F238E27FC236}">
                      <a16:creationId xmlns:a16="http://schemas.microsoft.com/office/drawing/2014/main" id="{3FD68F5C-E253-4CB7-9EC9-F45169104EE7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1038;p37">
                  <a:extLst>
                    <a:ext uri="{FF2B5EF4-FFF2-40B4-BE49-F238E27FC236}">
                      <a16:creationId xmlns:a16="http://schemas.microsoft.com/office/drawing/2014/main" id="{F33F014B-1E91-43A2-8DCB-20678A77649C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1039;p37">
                  <a:extLst>
                    <a:ext uri="{FF2B5EF4-FFF2-40B4-BE49-F238E27FC236}">
                      <a16:creationId xmlns:a16="http://schemas.microsoft.com/office/drawing/2014/main" id="{4E27BE5A-5381-4AAF-A263-CBE570C4DE54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1040;p37">
                  <a:extLst>
                    <a:ext uri="{FF2B5EF4-FFF2-40B4-BE49-F238E27FC236}">
                      <a16:creationId xmlns:a16="http://schemas.microsoft.com/office/drawing/2014/main" id="{7B28A3BC-405E-49AE-AD8F-F5B9BDC3F17C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1041;p37">
                  <a:extLst>
                    <a:ext uri="{FF2B5EF4-FFF2-40B4-BE49-F238E27FC236}">
                      <a16:creationId xmlns:a16="http://schemas.microsoft.com/office/drawing/2014/main" id="{0DB73196-F8F0-4AB0-8E87-E04EDABB92A0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1042;p37">
                  <a:extLst>
                    <a:ext uri="{FF2B5EF4-FFF2-40B4-BE49-F238E27FC236}">
                      <a16:creationId xmlns:a16="http://schemas.microsoft.com/office/drawing/2014/main" id="{C32407FE-A8F0-45B3-92E5-5ADC43CA56CD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1043;p37">
                  <a:extLst>
                    <a:ext uri="{FF2B5EF4-FFF2-40B4-BE49-F238E27FC236}">
                      <a16:creationId xmlns:a16="http://schemas.microsoft.com/office/drawing/2014/main" id="{DEDE4BA3-333B-44DB-9BCB-04642ED07DFD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1044;p37">
                  <a:extLst>
                    <a:ext uri="{FF2B5EF4-FFF2-40B4-BE49-F238E27FC236}">
                      <a16:creationId xmlns:a16="http://schemas.microsoft.com/office/drawing/2014/main" id="{7AC561E4-98A6-462E-902F-765981D3E762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1045;p37">
                  <a:extLst>
                    <a:ext uri="{FF2B5EF4-FFF2-40B4-BE49-F238E27FC236}">
                      <a16:creationId xmlns:a16="http://schemas.microsoft.com/office/drawing/2014/main" id="{42F3F16B-B8FD-416D-AFD3-42DA94BB45E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1046;p37">
                  <a:extLst>
                    <a:ext uri="{FF2B5EF4-FFF2-40B4-BE49-F238E27FC236}">
                      <a16:creationId xmlns:a16="http://schemas.microsoft.com/office/drawing/2014/main" id="{026E8456-38AA-47E2-8FA0-F838CDC77CE4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1047;p37">
                  <a:extLst>
                    <a:ext uri="{FF2B5EF4-FFF2-40B4-BE49-F238E27FC236}">
                      <a16:creationId xmlns:a16="http://schemas.microsoft.com/office/drawing/2014/main" id="{1B06CA78-DAF5-430F-8A01-07C9C6C5FDC6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1048;p37">
                  <a:extLst>
                    <a:ext uri="{FF2B5EF4-FFF2-40B4-BE49-F238E27FC236}">
                      <a16:creationId xmlns:a16="http://schemas.microsoft.com/office/drawing/2014/main" id="{F61E911D-B8B4-46E5-A365-1DB032EB6951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1049;p37">
                  <a:extLst>
                    <a:ext uri="{FF2B5EF4-FFF2-40B4-BE49-F238E27FC236}">
                      <a16:creationId xmlns:a16="http://schemas.microsoft.com/office/drawing/2014/main" id="{1F850B5B-7F30-4F79-A1E2-DF669A5C7D6B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1050;p37">
                  <a:extLst>
                    <a:ext uri="{FF2B5EF4-FFF2-40B4-BE49-F238E27FC236}">
                      <a16:creationId xmlns:a16="http://schemas.microsoft.com/office/drawing/2014/main" id="{4D972FE7-24D8-4DD8-B7C7-BA0C8C7DAEB2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B6F5BDB-819A-4D52-9307-BF3CA0F34706}"/>
                </a:ext>
              </a:extLst>
            </p:cNvPr>
            <p:cNvSpPr txBox="1"/>
            <p:nvPr/>
          </p:nvSpPr>
          <p:spPr>
            <a:xfrm>
              <a:off x="4796549" y="3425319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Long memory-access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744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losion 1 2">
            <a:extLst>
              <a:ext uri="{FF2B5EF4-FFF2-40B4-BE49-F238E27FC236}">
                <a16:creationId xmlns:a16="http://schemas.microsoft.com/office/drawing/2014/main" id="{89130003-D422-477A-A682-B680CC5174E3}"/>
              </a:ext>
            </a:extLst>
          </p:cNvPr>
          <p:cNvSpPr/>
          <p:nvPr/>
        </p:nvSpPr>
        <p:spPr>
          <a:xfrm>
            <a:off x="1951373" y="1267912"/>
            <a:ext cx="2504849" cy="253546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A1F43-B7BF-4FD6-B13F-65AF130F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BA8AA6-F471-4F97-B885-FF226A31794D}"/>
              </a:ext>
            </a:extLst>
          </p:cNvPr>
          <p:cNvGrpSpPr/>
          <p:nvPr/>
        </p:nvGrpSpPr>
        <p:grpSpPr>
          <a:xfrm flipH="1">
            <a:off x="757726" y="3099019"/>
            <a:ext cx="872566" cy="1343121"/>
            <a:chOff x="8008217" y="2143932"/>
            <a:chExt cx="872566" cy="1343121"/>
          </a:xfrm>
        </p:grpSpPr>
        <p:sp>
          <p:nvSpPr>
            <p:cNvPr id="68" name="Google Shape;1055;p37">
              <a:extLst>
                <a:ext uri="{FF2B5EF4-FFF2-40B4-BE49-F238E27FC236}">
                  <a16:creationId xmlns:a16="http://schemas.microsoft.com/office/drawing/2014/main" id="{6AEAEBA8-6E16-433C-8355-DEEB39AD45E8}"/>
                </a:ext>
              </a:extLst>
            </p:cNvPr>
            <p:cNvSpPr/>
            <p:nvPr/>
          </p:nvSpPr>
          <p:spPr>
            <a:xfrm rot="20697054">
              <a:off x="8097350" y="2332538"/>
              <a:ext cx="411353" cy="528475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7;p37">
              <a:extLst>
                <a:ext uri="{FF2B5EF4-FFF2-40B4-BE49-F238E27FC236}">
                  <a16:creationId xmlns:a16="http://schemas.microsoft.com/office/drawing/2014/main" id="{6208983B-BBEE-462F-A373-07BDE36A06A0}"/>
                </a:ext>
              </a:extLst>
            </p:cNvPr>
            <p:cNvSpPr/>
            <p:nvPr/>
          </p:nvSpPr>
          <p:spPr>
            <a:xfrm>
              <a:off x="8008217" y="2257528"/>
              <a:ext cx="872566" cy="1229525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58;p37">
              <a:extLst>
                <a:ext uri="{FF2B5EF4-FFF2-40B4-BE49-F238E27FC236}">
                  <a16:creationId xmlns:a16="http://schemas.microsoft.com/office/drawing/2014/main" id="{216A9B7D-DFDC-4FCE-BA46-52ED73A4DF47}"/>
                </a:ext>
              </a:extLst>
            </p:cNvPr>
            <p:cNvSpPr/>
            <p:nvPr/>
          </p:nvSpPr>
          <p:spPr>
            <a:xfrm>
              <a:off x="8136428" y="2433445"/>
              <a:ext cx="257804" cy="92545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9;p37">
              <a:extLst>
                <a:ext uri="{FF2B5EF4-FFF2-40B4-BE49-F238E27FC236}">
                  <a16:creationId xmlns:a16="http://schemas.microsoft.com/office/drawing/2014/main" id="{17B75C71-5EE8-49B1-8ED8-95623BF0FBBC}"/>
                </a:ext>
              </a:extLst>
            </p:cNvPr>
            <p:cNvSpPr/>
            <p:nvPr/>
          </p:nvSpPr>
          <p:spPr>
            <a:xfrm>
              <a:off x="8020341" y="2143932"/>
              <a:ext cx="423062" cy="390011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60;p37">
              <a:extLst>
                <a:ext uri="{FF2B5EF4-FFF2-40B4-BE49-F238E27FC236}">
                  <a16:creationId xmlns:a16="http://schemas.microsoft.com/office/drawing/2014/main" id="{8DA7C3EC-3874-46CC-9562-2CFA5BBD309D}"/>
                </a:ext>
              </a:extLst>
            </p:cNvPr>
            <p:cNvSpPr/>
            <p:nvPr/>
          </p:nvSpPr>
          <p:spPr>
            <a:xfrm>
              <a:off x="8074651" y="2244469"/>
              <a:ext cx="310686" cy="237973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1;p37">
              <a:extLst>
                <a:ext uri="{FF2B5EF4-FFF2-40B4-BE49-F238E27FC236}">
                  <a16:creationId xmlns:a16="http://schemas.microsoft.com/office/drawing/2014/main" id="{B30D359D-1601-4E5E-89DE-07CD6B1E3BF7}"/>
                </a:ext>
              </a:extLst>
            </p:cNvPr>
            <p:cNvSpPr/>
            <p:nvPr/>
          </p:nvSpPr>
          <p:spPr>
            <a:xfrm>
              <a:off x="8100689" y="2307848"/>
              <a:ext cx="33052" cy="105766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1062;p37">
              <a:extLst>
                <a:ext uri="{FF2B5EF4-FFF2-40B4-BE49-F238E27FC236}">
                  <a16:creationId xmlns:a16="http://schemas.microsoft.com/office/drawing/2014/main" id="{86026828-D7B1-4157-80A0-69F6E80A9A86}"/>
                </a:ext>
              </a:extLst>
            </p:cNvPr>
            <p:cNvGrpSpPr/>
            <p:nvPr/>
          </p:nvGrpSpPr>
          <p:grpSpPr>
            <a:xfrm>
              <a:off x="8008590" y="2379319"/>
              <a:ext cx="809001" cy="991744"/>
              <a:chOff x="2044935" y="3180156"/>
              <a:chExt cx="777138" cy="952684"/>
            </a:xfrm>
          </p:grpSpPr>
          <p:sp>
            <p:nvSpPr>
              <p:cNvPr id="76" name="Google Shape;1063;p37">
                <a:extLst>
                  <a:ext uri="{FF2B5EF4-FFF2-40B4-BE49-F238E27FC236}">
                    <a16:creationId xmlns:a16="http://schemas.microsoft.com/office/drawing/2014/main" id="{6A5FF435-A492-44BA-9208-7674D667BD9F}"/>
                  </a:ext>
                </a:extLst>
              </p:cNvPr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64;p37">
                <a:extLst>
                  <a:ext uri="{FF2B5EF4-FFF2-40B4-BE49-F238E27FC236}">
                    <a16:creationId xmlns:a16="http://schemas.microsoft.com/office/drawing/2014/main" id="{9262704E-719F-40A5-A7E8-1D8C908FFCBD}"/>
                  </a:ext>
                </a:extLst>
              </p:cNvPr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65;p37">
                <a:extLst>
                  <a:ext uri="{FF2B5EF4-FFF2-40B4-BE49-F238E27FC236}">
                    <a16:creationId xmlns:a16="http://schemas.microsoft.com/office/drawing/2014/main" id="{9D0D2FAD-4B9A-4035-833E-82ECBEE6FD60}"/>
                  </a:ext>
                </a:extLst>
              </p:cNvPr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66;p37">
                <a:extLst>
                  <a:ext uri="{FF2B5EF4-FFF2-40B4-BE49-F238E27FC236}">
                    <a16:creationId xmlns:a16="http://schemas.microsoft.com/office/drawing/2014/main" id="{E842A3F4-6697-4099-9A8E-F24540FCB231}"/>
                  </a:ext>
                </a:extLst>
              </p:cNvPr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67;p37">
                <a:extLst>
                  <a:ext uri="{FF2B5EF4-FFF2-40B4-BE49-F238E27FC236}">
                    <a16:creationId xmlns:a16="http://schemas.microsoft.com/office/drawing/2014/main" id="{E4FB8422-2E4E-43A9-83FA-9A620CB17CAA}"/>
                  </a:ext>
                </a:extLst>
              </p:cNvPr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68;p37">
                <a:extLst>
                  <a:ext uri="{FF2B5EF4-FFF2-40B4-BE49-F238E27FC236}">
                    <a16:creationId xmlns:a16="http://schemas.microsoft.com/office/drawing/2014/main" id="{4C8DCFFF-E533-444B-BC32-872C11B40803}"/>
                  </a:ext>
                </a:extLst>
              </p:cNvPr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69;p37">
                <a:extLst>
                  <a:ext uri="{FF2B5EF4-FFF2-40B4-BE49-F238E27FC236}">
                    <a16:creationId xmlns:a16="http://schemas.microsoft.com/office/drawing/2014/main" id="{12B40EE8-F007-4EB7-ABB0-F88826E6ABFB}"/>
                  </a:ext>
                </a:extLst>
              </p:cNvPr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70;p37">
                <a:extLst>
                  <a:ext uri="{FF2B5EF4-FFF2-40B4-BE49-F238E27FC236}">
                    <a16:creationId xmlns:a16="http://schemas.microsoft.com/office/drawing/2014/main" id="{8B26D5A5-8BEA-4B64-8B85-150F486BC4FC}"/>
                  </a:ext>
                </a:extLst>
              </p:cNvPr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71;p37">
                <a:extLst>
                  <a:ext uri="{FF2B5EF4-FFF2-40B4-BE49-F238E27FC236}">
                    <a16:creationId xmlns:a16="http://schemas.microsoft.com/office/drawing/2014/main" id="{5DFA187D-53F5-440C-AFE8-DD3E587C19BB}"/>
                  </a:ext>
                </a:extLst>
              </p:cNvPr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72;p37">
                <a:extLst>
                  <a:ext uri="{FF2B5EF4-FFF2-40B4-BE49-F238E27FC236}">
                    <a16:creationId xmlns:a16="http://schemas.microsoft.com/office/drawing/2014/main" id="{5D1F93AA-92A8-49AB-B583-A06B2F99BF45}"/>
                  </a:ext>
                </a:extLst>
              </p:cNvPr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73;p37">
                <a:extLst>
                  <a:ext uri="{FF2B5EF4-FFF2-40B4-BE49-F238E27FC236}">
                    <a16:creationId xmlns:a16="http://schemas.microsoft.com/office/drawing/2014/main" id="{E6FC08F1-505C-4161-BC87-F147287902E6}"/>
                  </a:ext>
                </a:extLst>
              </p:cNvPr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74;p37">
                <a:extLst>
                  <a:ext uri="{FF2B5EF4-FFF2-40B4-BE49-F238E27FC236}">
                    <a16:creationId xmlns:a16="http://schemas.microsoft.com/office/drawing/2014/main" id="{AE0723FF-98B6-4897-A409-3C38765C747B}"/>
                  </a:ext>
                </a:extLst>
              </p:cNvPr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1075;p37">
              <a:extLst>
                <a:ext uri="{FF2B5EF4-FFF2-40B4-BE49-F238E27FC236}">
                  <a16:creationId xmlns:a16="http://schemas.microsoft.com/office/drawing/2014/main" id="{7593F03E-4EE5-4B3C-8CC5-75221AC74A2D}"/>
                </a:ext>
              </a:extLst>
            </p:cNvPr>
            <p:cNvSpPr/>
            <p:nvPr/>
          </p:nvSpPr>
          <p:spPr>
            <a:xfrm rot="20672420">
              <a:off x="8209286" y="2598685"/>
              <a:ext cx="237833" cy="185325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Graphic 88" descr="Earth globe: Americas">
            <a:extLst>
              <a:ext uri="{FF2B5EF4-FFF2-40B4-BE49-F238E27FC236}">
                <a16:creationId xmlns:a16="http://schemas.microsoft.com/office/drawing/2014/main" id="{FC8E6094-5F37-46EF-BFD3-5246984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47" y="1845819"/>
            <a:ext cx="1924455" cy="192445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4529E54-07DF-4D69-B72C-A4CA2D2FAC26}"/>
              </a:ext>
            </a:extLst>
          </p:cNvPr>
          <p:cNvSpPr txBox="1"/>
          <p:nvPr/>
        </p:nvSpPr>
        <p:spPr>
          <a:xfrm>
            <a:off x="311943" y="4326067"/>
            <a:ext cx="1433784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GPU computing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370E7A-BD2D-45D1-A05C-52C549D38566}"/>
              </a:ext>
            </a:extLst>
          </p:cNvPr>
          <p:cNvSpPr txBox="1"/>
          <p:nvPr/>
        </p:nvSpPr>
        <p:spPr>
          <a:xfrm>
            <a:off x="7129705" y="3642201"/>
            <a:ext cx="1547080" cy="830997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600" dirty="0"/>
              <a:t>Rapid</a:t>
            </a:r>
          </a:p>
          <a:p>
            <a:pPr algn="ctr"/>
            <a:r>
              <a:rPr lang="en-US" sz="1600" dirty="0"/>
              <a:t>high-integrity</a:t>
            </a:r>
          </a:p>
          <a:p>
            <a:pPr algn="ctr"/>
            <a:r>
              <a:rPr lang="en-US" sz="1600" dirty="0"/>
              <a:t>low-energy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699C1A-9A98-456F-AE93-A845E1597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55" y="2687009"/>
            <a:ext cx="1003039" cy="636962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8F8DD1-A86C-43CA-816F-16E7B8274068}"/>
              </a:ext>
            </a:extLst>
          </p:cNvPr>
          <p:cNvGrpSpPr/>
          <p:nvPr/>
        </p:nvGrpSpPr>
        <p:grpSpPr>
          <a:xfrm>
            <a:off x="2328643" y="1659140"/>
            <a:ext cx="1750308" cy="1753005"/>
            <a:chOff x="2264323" y="1702372"/>
            <a:chExt cx="1750308" cy="1753005"/>
          </a:xfrm>
        </p:grpSpPr>
        <p:grpSp>
          <p:nvGrpSpPr>
            <p:cNvPr id="6" name="Google Shape;1022;p37">
              <a:extLst>
                <a:ext uri="{FF2B5EF4-FFF2-40B4-BE49-F238E27FC236}">
                  <a16:creationId xmlns:a16="http://schemas.microsoft.com/office/drawing/2014/main" id="{9FA6BF16-C871-4244-AAD7-713CD75FB501}"/>
                </a:ext>
              </a:extLst>
            </p:cNvPr>
            <p:cNvGrpSpPr/>
            <p:nvPr/>
          </p:nvGrpSpPr>
          <p:grpSpPr>
            <a:xfrm>
              <a:off x="2264323" y="1702372"/>
              <a:ext cx="1750308" cy="1753005"/>
              <a:chOff x="7512049" y="977900"/>
              <a:chExt cx="4121150" cy="4127500"/>
            </a:xfrm>
          </p:grpSpPr>
          <p:sp>
            <p:nvSpPr>
              <p:cNvPr id="7" name="Google Shape;1023;p37">
                <a:extLst>
                  <a:ext uri="{FF2B5EF4-FFF2-40B4-BE49-F238E27FC236}">
                    <a16:creationId xmlns:a16="http://schemas.microsoft.com/office/drawing/2014/main" id="{2E49B5A2-F8F7-48A7-BCC4-A9BBB4EB83DF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" name="Google Shape;1024;p37">
                <a:extLst>
                  <a:ext uri="{FF2B5EF4-FFF2-40B4-BE49-F238E27FC236}">
                    <a16:creationId xmlns:a16="http://schemas.microsoft.com/office/drawing/2014/main" id="{6C4107E9-59D6-4C85-AE6B-CEB936AE6EB9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9" name="Google Shape;1025;p37">
                  <a:extLst>
                    <a:ext uri="{FF2B5EF4-FFF2-40B4-BE49-F238E27FC236}">
                      <a16:creationId xmlns:a16="http://schemas.microsoft.com/office/drawing/2014/main" id="{1F522F33-394D-4997-9B5E-C8D41A7549FF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" name="Google Shape;1026;p37">
                  <a:extLst>
                    <a:ext uri="{FF2B5EF4-FFF2-40B4-BE49-F238E27FC236}">
                      <a16:creationId xmlns:a16="http://schemas.microsoft.com/office/drawing/2014/main" id="{C8BB24FF-95B1-49EA-8A07-CFDD8EDC750B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" name="Google Shape;1027;p37">
                  <a:extLst>
                    <a:ext uri="{FF2B5EF4-FFF2-40B4-BE49-F238E27FC236}">
                      <a16:creationId xmlns:a16="http://schemas.microsoft.com/office/drawing/2014/main" id="{371A8402-B484-43B4-B14C-5CB034445EE1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1028;p37">
                  <a:extLst>
                    <a:ext uri="{FF2B5EF4-FFF2-40B4-BE49-F238E27FC236}">
                      <a16:creationId xmlns:a16="http://schemas.microsoft.com/office/drawing/2014/main" id="{FECF6132-42C0-4F84-9045-FADF31997324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1029;p37">
                  <a:extLst>
                    <a:ext uri="{FF2B5EF4-FFF2-40B4-BE49-F238E27FC236}">
                      <a16:creationId xmlns:a16="http://schemas.microsoft.com/office/drawing/2014/main" id="{E7CD4C57-8804-4463-81EB-5E5AE3E9592D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030;p37">
                  <a:extLst>
                    <a:ext uri="{FF2B5EF4-FFF2-40B4-BE49-F238E27FC236}">
                      <a16:creationId xmlns:a16="http://schemas.microsoft.com/office/drawing/2014/main" id="{83D30BDD-2EF2-4FEB-8BEB-0B1F9C082157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031;p37">
                  <a:extLst>
                    <a:ext uri="{FF2B5EF4-FFF2-40B4-BE49-F238E27FC236}">
                      <a16:creationId xmlns:a16="http://schemas.microsoft.com/office/drawing/2014/main" id="{7739A23C-2C42-4D6A-9A0C-5EFDCF5899D9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032;p37">
                  <a:extLst>
                    <a:ext uri="{FF2B5EF4-FFF2-40B4-BE49-F238E27FC236}">
                      <a16:creationId xmlns:a16="http://schemas.microsoft.com/office/drawing/2014/main" id="{B1C67B47-AB53-480A-9855-11BF1F52580B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033;p37">
                  <a:extLst>
                    <a:ext uri="{FF2B5EF4-FFF2-40B4-BE49-F238E27FC236}">
                      <a16:creationId xmlns:a16="http://schemas.microsoft.com/office/drawing/2014/main" id="{B81AC45E-19B1-404D-A980-B2E8FEA0E218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034;p37">
                  <a:extLst>
                    <a:ext uri="{FF2B5EF4-FFF2-40B4-BE49-F238E27FC236}">
                      <a16:creationId xmlns:a16="http://schemas.microsoft.com/office/drawing/2014/main" id="{59DF0EED-D53B-4F45-B967-72185817B5D0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35;p37">
                  <a:extLst>
                    <a:ext uri="{FF2B5EF4-FFF2-40B4-BE49-F238E27FC236}">
                      <a16:creationId xmlns:a16="http://schemas.microsoft.com/office/drawing/2014/main" id="{60265027-91E9-4BD6-868C-28A0D1362F0A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036;p37">
                  <a:extLst>
                    <a:ext uri="{FF2B5EF4-FFF2-40B4-BE49-F238E27FC236}">
                      <a16:creationId xmlns:a16="http://schemas.microsoft.com/office/drawing/2014/main" id="{BCF2BCE2-21F9-471E-B42B-DD5A1A4FA3E3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37;p37">
                  <a:extLst>
                    <a:ext uri="{FF2B5EF4-FFF2-40B4-BE49-F238E27FC236}">
                      <a16:creationId xmlns:a16="http://schemas.microsoft.com/office/drawing/2014/main" id="{E8E73093-977C-4981-A8E7-64FCDBD937F8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038;p37">
                  <a:extLst>
                    <a:ext uri="{FF2B5EF4-FFF2-40B4-BE49-F238E27FC236}">
                      <a16:creationId xmlns:a16="http://schemas.microsoft.com/office/drawing/2014/main" id="{85BF023B-00F9-4A69-82BF-D9583EFFDBDD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039;p37">
                  <a:extLst>
                    <a:ext uri="{FF2B5EF4-FFF2-40B4-BE49-F238E27FC236}">
                      <a16:creationId xmlns:a16="http://schemas.microsoft.com/office/drawing/2014/main" id="{2941C0D2-1C97-470C-BA25-203C331F7DF3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1040;p37">
                  <a:extLst>
                    <a:ext uri="{FF2B5EF4-FFF2-40B4-BE49-F238E27FC236}">
                      <a16:creationId xmlns:a16="http://schemas.microsoft.com/office/drawing/2014/main" id="{C2954316-2A85-48B7-A1DF-4C6774E64EAE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041;p37">
                  <a:extLst>
                    <a:ext uri="{FF2B5EF4-FFF2-40B4-BE49-F238E27FC236}">
                      <a16:creationId xmlns:a16="http://schemas.microsoft.com/office/drawing/2014/main" id="{E7843D21-569C-493B-A9CD-B75AF5DB19C7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042;p37">
                  <a:extLst>
                    <a:ext uri="{FF2B5EF4-FFF2-40B4-BE49-F238E27FC236}">
                      <a16:creationId xmlns:a16="http://schemas.microsoft.com/office/drawing/2014/main" id="{391E1789-F603-435F-8C5C-75A96BC33B65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043;p37">
                  <a:extLst>
                    <a:ext uri="{FF2B5EF4-FFF2-40B4-BE49-F238E27FC236}">
                      <a16:creationId xmlns:a16="http://schemas.microsoft.com/office/drawing/2014/main" id="{15F4947F-D7E0-4CBA-A7E2-30133E5119AB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044;p37">
                  <a:extLst>
                    <a:ext uri="{FF2B5EF4-FFF2-40B4-BE49-F238E27FC236}">
                      <a16:creationId xmlns:a16="http://schemas.microsoft.com/office/drawing/2014/main" id="{5AF471DB-B5F5-49CC-8E61-277728BDA351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045;p37">
                  <a:extLst>
                    <a:ext uri="{FF2B5EF4-FFF2-40B4-BE49-F238E27FC236}">
                      <a16:creationId xmlns:a16="http://schemas.microsoft.com/office/drawing/2014/main" id="{CA0EE8C0-575F-4012-A8FC-F1C098D34A5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046;p37">
                  <a:extLst>
                    <a:ext uri="{FF2B5EF4-FFF2-40B4-BE49-F238E27FC236}">
                      <a16:creationId xmlns:a16="http://schemas.microsoft.com/office/drawing/2014/main" id="{D6631ED2-BC1B-4F50-AFD2-B7BB4E6C508D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47;p37">
                  <a:extLst>
                    <a:ext uri="{FF2B5EF4-FFF2-40B4-BE49-F238E27FC236}">
                      <a16:creationId xmlns:a16="http://schemas.microsoft.com/office/drawing/2014/main" id="{C081056F-4F0F-4767-B946-34DA088BDC18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48;p37">
                  <a:extLst>
                    <a:ext uri="{FF2B5EF4-FFF2-40B4-BE49-F238E27FC236}">
                      <a16:creationId xmlns:a16="http://schemas.microsoft.com/office/drawing/2014/main" id="{239448AB-1FAE-4623-97B8-F4EFB841E3B0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049;p37">
                  <a:extLst>
                    <a:ext uri="{FF2B5EF4-FFF2-40B4-BE49-F238E27FC236}">
                      <a16:creationId xmlns:a16="http://schemas.microsoft.com/office/drawing/2014/main" id="{FCE1FC82-4F0A-410D-B5FC-56BCA22ACE61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50;p37">
                  <a:extLst>
                    <a:ext uri="{FF2B5EF4-FFF2-40B4-BE49-F238E27FC236}">
                      <a16:creationId xmlns:a16="http://schemas.microsoft.com/office/drawing/2014/main" id="{309802E5-A1FC-488E-B271-8CD51529ED97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410C7-A609-45A9-ABBA-32E252453D54}"/>
                </a:ext>
              </a:extLst>
            </p:cNvPr>
            <p:cNvSpPr txBox="1"/>
            <p:nvPr/>
          </p:nvSpPr>
          <p:spPr>
            <a:xfrm>
              <a:off x="2446075" y="2339593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Limited off-chip bandwidth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A1D2F4D-5B68-4736-9131-2769EACCC807}"/>
              </a:ext>
            </a:extLst>
          </p:cNvPr>
          <p:cNvGrpSpPr/>
          <p:nvPr/>
        </p:nvGrpSpPr>
        <p:grpSpPr>
          <a:xfrm>
            <a:off x="4614797" y="2788098"/>
            <a:ext cx="1750308" cy="1753005"/>
            <a:chOff x="4614797" y="2788098"/>
            <a:chExt cx="1750308" cy="1753005"/>
          </a:xfrm>
        </p:grpSpPr>
        <p:grpSp>
          <p:nvGrpSpPr>
            <p:cNvPr id="224" name="Google Shape;1022;p37">
              <a:extLst>
                <a:ext uri="{FF2B5EF4-FFF2-40B4-BE49-F238E27FC236}">
                  <a16:creationId xmlns:a16="http://schemas.microsoft.com/office/drawing/2014/main" id="{69EB7424-F11B-4846-B866-09489FCDC553}"/>
                </a:ext>
              </a:extLst>
            </p:cNvPr>
            <p:cNvGrpSpPr/>
            <p:nvPr/>
          </p:nvGrpSpPr>
          <p:grpSpPr>
            <a:xfrm>
              <a:off x="4614797" y="2788098"/>
              <a:ext cx="1750308" cy="1753005"/>
              <a:chOff x="7512049" y="977900"/>
              <a:chExt cx="4121150" cy="4127500"/>
            </a:xfrm>
          </p:grpSpPr>
          <p:sp>
            <p:nvSpPr>
              <p:cNvPr id="226" name="Google Shape;1023;p37">
                <a:extLst>
                  <a:ext uri="{FF2B5EF4-FFF2-40B4-BE49-F238E27FC236}">
                    <a16:creationId xmlns:a16="http://schemas.microsoft.com/office/drawing/2014/main" id="{505409C5-7671-4898-92E3-DACEBC10E00D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7" name="Google Shape;1024;p37">
                <a:extLst>
                  <a:ext uri="{FF2B5EF4-FFF2-40B4-BE49-F238E27FC236}">
                    <a16:creationId xmlns:a16="http://schemas.microsoft.com/office/drawing/2014/main" id="{CD9681DA-C3ED-4E60-9ADE-3BD102794A8B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228" name="Google Shape;1025;p37">
                  <a:extLst>
                    <a:ext uri="{FF2B5EF4-FFF2-40B4-BE49-F238E27FC236}">
                      <a16:creationId xmlns:a16="http://schemas.microsoft.com/office/drawing/2014/main" id="{65B38A1A-AC63-404A-B106-AD65B1DFDA12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1026;p37">
                  <a:extLst>
                    <a:ext uri="{FF2B5EF4-FFF2-40B4-BE49-F238E27FC236}">
                      <a16:creationId xmlns:a16="http://schemas.microsoft.com/office/drawing/2014/main" id="{0D163398-F40C-4F7B-8A72-24887B9B591D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1027;p37">
                  <a:extLst>
                    <a:ext uri="{FF2B5EF4-FFF2-40B4-BE49-F238E27FC236}">
                      <a16:creationId xmlns:a16="http://schemas.microsoft.com/office/drawing/2014/main" id="{5E8A998D-1C69-42B2-975E-1C48CF65CDD6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1028;p37">
                  <a:extLst>
                    <a:ext uri="{FF2B5EF4-FFF2-40B4-BE49-F238E27FC236}">
                      <a16:creationId xmlns:a16="http://schemas.microsoft.com/office/drawing/2014/main" id="{9481E675-6518-4E32-B37F-B40154ABCF36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1029;p37">
                  <a:extLst>
                    <a:ext uri="{FF2B5EF4-FFF2-40B4-BE49-F238E27FC236}">
                      <a16:creationId xmlns:a16="http://schemas.microsoft.com/office/drawing/2014/main" id="{34B4CA5E-A4ED-441F-83A2-7F8D5B27B50F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1030;p37">
                  <a:extLst>
                    <a:ext uri="{FF2B5EF4-FFF2-40B4-BE49-F238E27FC236}">
                      <a16:creationId xmlns:a16="http://schemas.microsoft.com/office/drawing/2014/main" id="{F648044C-1373-478C-91C2-8DE8C2E60F5B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1031;p37">
                  <a:extLst>
                    <a:ext uri="{FF2B5EF4-FFF2-40B4-BE49-F238E27FC236}">
                      <a16:creationId xmlns:a16="http://schemas.microsoft.com/office/drawing/2014/main" id="{247C3FF3-A562-47F4-9407-76DC58982D28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1032;p37">
                  <a:extLst>
                    <a:ext uri="{FF2B5EF4-FFF2-40B4-BE49-F238E27FC236}">
                      <a16:creationId xmlns:a16="http://schemas.microsoft.com/office/drawing/2014/main" id="{588D4ECD-72C7-4270-A206-3FCC78AA6411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1033;p37">
                  <a:extLst>
                    <a:ext uri="{FF2B5EF4-FFF2-40B4-BE49-F238E27FC236}">
                      <a16:creationId xmlns:a16="http://schemas.microsoft.com/office/drawing/2014/main" id="{A3447F22-BBCF-4AB9-A448-CBA5521CAEB9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1034;p37">
                  <a:extLst>
                    <a:ext uri="{FF2B5EF4-FFF2-40B4-BE49-F238E27FC236}">
                      <a16:creationId xmlns:a16="http://schemas.microsoft.com/office/drawing/2014/main" id="{32575687-71CE-4DCD-8F64-2F3C007DEAA7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1035;p37">
                  <a:extLst>
                    <a:ext uri="{FF2B5EF4-FFF2-40B4-BE49-F238E27FC236}">
                      <a16:creationId xmlns:a16="http://schemas.microsoft.com/office/drawing/2014/main" id="{4139A1C6-182A-422B-BE6E-ACCD7ADFC6ED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1036;p37">
                  <a:extLst>
                    <a:ext uri="{FF2B5EF4-FFF2-40B4-BE49-F238E27FC236}">
                      <a16:creationId xmlns:a16="http://schemas.microsoft.com/office/drawing/2014/main" id="{8492AA97-6724-489E-BBF3-1A9E282E2BDA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1037;p37">
                  <a:extLst>
                    <a:ext uri="{FF2B5EF4-FFF2-40B4-BE49-F238E27FC236}">
                      <a16:creationId xmlns:a16="http://schemas.microsoft.com/office/drawing/2014/main" id="{3FD68F5C-E253-4CB7-9EC9-F45169104EE7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1038;p37">
                  <a:extLst>
                    <a:ext uri="{FF2B5EF4-FFF2-40B4-BE49-F238E27FC236}">
                      <a16:creationId xmlns:a16="http://schemas.microsoft.com/office/drawing/2014/main" id="{F33F014B-1E91-43A2-8DCB-20678A77649C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1039;p37">
                  <a:extLst>
                    <a:ext uri="{FF2B5EF4-FFF2-40B4-BE49-F238E27FC236}">
                      <a16:creationId xmlns:a16="http://schemas.microsoft.com/office/drawing/2014/main" id="{4E27BE5A-5381-4AAF-A263-CBE570C4DE54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1040;p37">
                  <a:extLst>
                    <a:ext uri="{FF2B5EF4-FFF2-40B4-BE49-F238E27FC236}">
                      <a16:creationId xmlns:a16="http://schemas.microsoft.com/office/drawing/2014/main" id="{7B28A3BC-405E-49AE-AD8F-F5B9BDC3F17C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1041;p37">
                  <a:extLst>
                    <a:ext uri="{FF2B5EF4-FFF2-40B4-BE49-F238E27FC236}">
                      <a16:creationId xmlns:a16="http://schemas.microsoft.com/office/drawing/2014/main" id="{0DB73196-F8F0-4AB0-8E87-E04EDABB92A0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1042;p37">
                  <a:extLst>
                    <a:ext uri="{FF2B5EF4-FFF2-40B4-BE49-F238E27FC236}">
                      <a16:creationId xmlns:a16="http://schemas.microsoft.com/office/drawing/2014/main" id="{C32407FE-A8F0-45B3-92E5-5ADC43CA56CD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1043;p37">
                  <a:extLst>
                    <a:ext uri="{FF2B5EF4-FFF2-40B4-BE49-F238E27FC236}">
                      <a16:creationId xmlns:a16="http://schemas.microsoft.com/office/drawing/2014/main" id="{DEDE4BA3-333B-44DB-9BCB-04642ED07DFD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1044;p37">
                  <a:extLst>
                    <a:ext uri="{FF2B5EF4-FFF2-40B4-BE49-F238E27FC236}">
                      <a16:creationId xmlns:a16="http://schemas.microsoft.com/office/drawing/2014/main" id="{7AC561E4-98A6-462E-902F-765981D3E762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1045;p37">
                  <a:extLst>
                    <a:ext uri="{FF2B5EF4-FFF2-40B4-BE49-F238E27FC236}">
                      <a16:creationId xmlns:a16="http://schemas.microsoft.com/office/drawing/2014/main" id="{42F3F16B-B8FD-416D-AFD3-42DA94BB45E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1046;p37">
                  <a:extLst>
                    <a:ext uri="{FF2B5EF4-FFF2-40B4-BE49-F238E27FC236}">
                      <a16:creationId xmlns:a16="http://schemas.microsoft.com/office/drawing/2014/main" id="{026E8456-38AA-47E2-8FA0-F838CDC77CE4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1047;p37">
                  <a:extLst>
                    <a:ext uri="{FF2B5EF4-FFF2-40B4-BE49-F238E27FC236}">
                      <a16:creationId xmlns:a16="http://schemas.microsoft.com/office/drawing/2014/main" id="{1B06CA78-DAF5-430F-8A01-07C9C6C5FDC6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1048;p37">
                  <a:extLst>
                    <a:ext uri="{FF2B5EF4-FFF2-40B4-BE49-F238E27FC236}">
                      <a16:creationId xmlns:a16="http://schemas.microsoft.com/office/drawing/2014/main" id="{F61E911D-B8B4-46E5-A365-1DB032EB6951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1049;p37">
                  <a:extLst>
                    <a:ext uri="{FF2B5EF4-FFF2-40B4-BE49-F238E27FC236}">
                      <a16:creationId xmlns:a16="http://schemas.microsoft.com/office/drawing/2014/main" id="{1F850B5B-7F30-4F79-A1E2-DF669A5C7D6B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1050;p37">
                  <a:extLst>
                    <a:ext uri="{FF2B5EF4-FFF2-40B4-BE49-F238E27FC236}">
                      <a16:creationId xmlns:a16="http://schemas.microsoft.com/office/drawing/2014/main" id="{4D972FE7-24D8-4DD8-B7C7-BA0C8C7DAEB2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B6F5BDB-819A-4D52-9307-BF3CA0F34706}"/>
                </a:ext>
              </a:extLst>
            </p:cNvPr>
            <p:cNvSpPr txBox="1"/>
            <p:nvPr/>
          </p:nvSpPr>
          <p:spPr>
            <a:xfrm>
              <a:off x="4796549" y="3425319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Long memory-access latency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6B653EE5-0C6E-43DD-92FE-BB1EE70A0C50}"/>
              </a:ext>
            </a:extLst>
          </p:cNvPr>
          <p:cNvSpPr txBox="1"/>
          <p:nvPr/>
        </p:nvSpPr>
        <p:spPr>
          <a:xfrm>
            <a:off x="415254" y="2237285"/>
            <a:ext cx="1433784" cy="400110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RFVP</a:t>
            </a:r>
          </a:p>
        </p:txBody>
      </p:sp>
    </p:spTree>
    <p:extLst>
      <p:ext uri="{BB962C8B-B14F-4D97-AF65-F5344CB8AC3E}">
        <p14:creationId xmlns:p14="http://schemas.microsoft.com/office/powerpoint/2010/main" val="34577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losion 1 2">
            <a:extLst>
              <a:ext uri="{FF2B5EF4-FFF2-40B4-BE49-F238E27FC236}">
                <a16:creationId xmlns:a16="http://schemas.microsoft.com/office/drawing/2014/main" id="{89130003-D422-477A-A682-B680CC5174E3}"/>
              </a:ext>
            </a:extLst>
          </p:cNvPr>
          <p:cNvSpPr/>
          <p:nvPr/>
        </p:nvSpPr>
        <p:spPr>
          <a:xfrm>
            <a:off x="1951373" y="1267912"/>
            <a:ext cx="2504849" cy="253546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A1F43-B7BF-4FD6-B13F-65AF130F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BA8AA6-F471-4F97-B885-FF226A31794D}"/>
              </a:ext>
            </a:extLst>
          </p:cNvPr>
          <p:cNvGrpSpPr/>
          <p:nvPr/>
        </p:nvGrpSpPr>
        <p:grpSpPr>
          <a:xfrm flipH="1">
            <a:off x="757726" y="3099019"/>
            <a:ext cx="872566" cy="1343121"/>
            <a:chOff x="8008217" y="2143932"/>
            <a:chExt cx="872566" cy="1343121"/>
          </a:xfrm>
        </p:grpSpPr>
        <p:sp>
          <p:nvSpPr>
            <p:cNvPr id="68" name="Google Shape;1055;p37">
              <a:extLst>
                <a:ext uri="{FF2B5EF4-FFF2-40B4-BE49-F238E27FC236}">
                  <a16:creationId xmlns:a16="http://schemas.microsoft.com/office/drawing/2014/main" id="{6AEAEBA8-6E16-433C-8355-DEEB39AD45E8}"/>
                </a:ext>
              </a:extLst>
            </p:cNvPr>
            <p:cNvSpPr/>
            <p:nvPr/>
          </p:nvSpPr>
          <p:spPr>
            <a:xfrm rot="20697054">
              <a:off x="8097350" y="2332538"/>
              <a:ext cx="411353" cy="528475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7;p37">
              <a:extLst>
                <a:ext uri="{FF2B5EF4-FFF2-40B4-BE49-F238E27FC236}">
                  <a16:creationId xmlns:a16="http://schemas.microsoft.com/office/drawing/2014/main" id="{6208983B-BBEE-462F-A373-07BDE36A06A0}"/>
                </a:ext>
              </a:extLst>
            </p:cNvPr>
            <p:cNvSpPr/>
            <p:nvPr/>
          </p:nvSpPr>
          <p:spPr>
            <a:xfrm>
              <a:off x="8008217" y="2257528"/>
              <a:ext cx="872566" cy="1229525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58;p37">
              <a:extLst>
                <a:ext uri="{FF2B5EF4-FFF2-40B4-BE49-F238E27FC236}">
                  <a16:creationId xmlns:a16="http://schemas.microsoft.com/office/drawing/2014/main" id="{216A9B7D-DFDC-4FCE-BA46-52ED73A4DF47}"/>
                </a:ext>
              </a:extLst>
            </p:cNvPr>
            <p:cNvSpPr/>
            <p:nvPr/>
          </p:nvSpPr>
          <p:spPr>
            <a:xfrm>
              <a:off x="8136428" y="2433445"/>
              <a:ext cx="257804" cy="92545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9;p37">
              <a:extLst>
                <a:ext uri="{FF2B5EF4-FFF2-40B4-BE49-F238E27FC236}">
                  <a16:creationId xmlns:a16="http://schemas.microsoft.com/office/drawing/2014/main" id="{17B75C71-5EE8-49B1-8ED8-95623BF0FBBC}"/>
                </a:ext>
              </a:extLst>
            </p:cNvPr>
            <p:cNvSpPr/>
            <p:nvPr/>
          </p:nvSpPr>
          <p:spPr>
            <a:xfrm>
              <a:off x="8020341" y="2143932"/>
              <a:ext cx="423062" cy="390011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60;p37">
              <a:extLst>
                <a:ext uri="{FF2B5EF4-FFF2-40B4-BE49-F238E27FC236}">
                  <a16:creationId xmlns:a16="http://schemas.microsoft.com/office/drawing/2014/main" id="{8DA7C3EC-3874-46CC-9562-2CFA5BBD309D}"/>
                </a:ext>
              </a:extLst>
            </p:cNvPr>
            <p:cNvSpPr/>
            <p:nvPr/>
          </p:nvSpPr>
          <p:spPr>
            <a:xfrm>
              <a:off x="8074651" y="2244469"/>
              <a:ext cx="310686" cy="237973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1;p37">
              <a:extLst>
                <a:ext uri="{FF2B5EF4-FFF2-40B4-BE49-F238E27FC236}">
                  <a16:creationId xmlns:a16="http://schemas.microsoft.com/office/drawing/2014/main" id="{B30D359D-1601-4E5E-89DE-07CD6B1E3BF7}"/>
                </a:ext>
              </a:extLst>
            </p:cNvPr>
            <p:cNvSpPr/>
            <p:nvPr/>
          </p:nvSpPr>
          <p:spPr>
            <a:xfrm>
              <a:off x="8100689" y="2307848"/>
              <a:ext cx="33052" cy="105766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1062;p37">
              <a:extLst>
                <a:ext uri="{FF2B5EF4-FFF2-40B4-BE49-F238E27FC236}">
                  <a16:creationId xmlns:a16="http://schemas.microsoft.com/office/drawing/2014/main" id="{86026828-D7B1-4157-80A0-69F6E80A9A86}"/>
                </a:ext>
              </a:extLst>
            </p:cNvPr>
            <p:cNvGrpSpPr/>
            <p:nvPr/>
          </p:nvGrpSpPr>
          <p:grpSpPr>
            <a:xfrm>
              <a:off x="8008590" y="2379319"/>
              <a:ext cx="809001" cy="991744"/>
              <a:chOff x="2044935" y="3180156"/>
              <a:chExt cx="777138" cy="952684"/>
            </a:xfrm>
          </p:grpSpPr>
          <p:sp>
            <p:nvSpPr>
              <p:cNvPr id="76" name="Google Shape;1063;p37">
                <a:extLst>
                  <a:ext uri="{FF2B5EF4-FFF2-40B4-BE49-F238E27FC236}">
                    <a16:creationId xmlns:a16="http://schemas.microsoft.com/office/drawing/2014/main" id="{6A5FF435-A492-44BA-9208-7674D667BD9F}"/>
                  </a:ext>
                </a:extLst>
              </p:cNvPr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64;p37">
                <a:extLst>
                  <a:ext uri="{FF2B5EF4-FFF2-40B4-BE49-F238E27FC236}">
                    <a16:creationId xmlns:a16="http://schemas.microsoft.com/office/drawing/2014/main" id="{9262704E-719F-40A5-A7E8-1D8C908FFCBD}"/>
                  </a:ext>
                </a:extLst>
              </p:cNvPr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65;p37">
                <a:extLst>
                  <a:ext uri="{FF2B5EF4-FFF2-40B4-BE49-F238E27FC236}">
                    <a16:creationId xmlns:a16="http://schemas.microsoft.com/office/drawing/2014/main" id="{9D0D2FAD-4B9A-4035-833E-82ECBEE6FD60}"/>
                  </a:ext>
                </a:extLst>
              </p:cNvPr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66;p37">
                <a:extLst>
                  <a:ext uri="{FF2B5EF4-FFF2-40B4-BE49-F238E27FC236}">
                    <a16:creationId xmlns:a16="http://schemas.microsoft.com/office/drawing/2014/main" id="{E842A3F4-6697-4099-9A8E-F24540FCB231}"/>
                  </a:ext>
                </a:extLst>
              </p:cNvPr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67;p37">
                <a:extLst>
                  <a:ext uri="{FF2B5EF4-FFF2-40B4-BE49-F238E27FC236}">
                    <a16:creationId xmlns:a16="http://schemas.microsoft.com/office/drawing/2014/main" id="{E4FB8422-2E4E-43A9-83FA-9A620CB17CAA}"/>
                  </a:ext>
                </a:extLst>
              </p:cNvPr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68;p37">
                <a:extLst>
                  <a:ext uri="{FF2B5EF4-FFF2-40B4-BE49-F238E27FC236}">
                    <a16:creationId xmlns:a16="http://schemas.microsoft.com/office/drawing/2014/main" id="{4C8DCFFF-E533-444B-BC32-872C11B40803}"/>
                  </a:ext>
                </a:extLst>
              </p:cNvPr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69;p37">
                <a:extLst>
                  <a:ext uri="{FF2B5EF4-FFF2-40B4-BE49-F238E27FC236}">
                    <a16:creationId xmlns:a16="http://schemas.microsoft.com/office/drawing/2014/main" id="{12B40EE8-F007-4EB7-ABB0-F88826E6ABFB}"/>
                  </a:ext>
                </a:extLst>
              </p:cNvPr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70;p37">
                <a:extLst>
                  <a:ext uri="{FF2B5EF4-FFF2-40B4-BE49-F238E27FC236}">
                    <a16:creationId xmlns:a16="http://schemas.microsoft.com/office/drawing/2014/main" id="{8B26D5A5-8BEA-4B64-8B85-150F486BC4FC}"/>
                  </a:ext>
                </a:extLst>
              </p:cNvPr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71;p37">
                <a:extLst>
                  <a:ext uri="{FF2B5EF4-FFF2-40B4-BE49-F238E27FC236}">
                    <a16:creationId xmlns:a16="http://schemas.microsoft.com/office/drawing/2014/main" id="{5DFA187D-53F5-440C-AFE8-DD3E587C19BB}"/>
                  </a:ext>
                </a:extLst>
              </p:cNvPr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72;p37">
                <a:extLst>
                  <a:ext uri="{FF2B5EF4-FFF2-40B4-BE49-F238E27FC236}">
                    <a16:creationId xmlns:a16="http://schemas.microsoft.com/office/drawing/2014/main" id="{5D1F93AA-92A8-49AB-B583-A06B2F99BF45}"/>
                  </a:ext>
                </a:extLst>
              </p:cNvPr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73;p37">
                <a:extLst>
                  <a:ext uri="{FF2B5EF4-FFF2-40B4-BE49-F238E27FC236}">
                    <a16:creationId xmlns:a16="http://schemas.microsoft.com/office/drawing/2014/main" id="{E6FC08F1-505C-4161-BC87-F147287902E6}"/>
                  </a:ext>
                </a:extLst>
              </p:cNvPr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74;p37">
                <a:extLst>
                  <a:ext uri="{FF2B5EF4-FFF2-40B4-BE49-F238E27FC236}">
                    <a16:creationId xmlns:a16="http://schemas.microsoft.com/office/drawing/2014/main" id="{AE0723FF-98B6-4897-A409-3C38765C747B}"/>
                  </a:ext>
                </a:extLst>
              </p:cNvPr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1075;p37">
              <a:extLst>
                <a:ext uri="{FF2B5EF4-FFF2-40B4-BE49-F238E27FC236}">
                  <a16:creationId xmlns:a16="http://schemas.microsoft.com/office/drawing/2014/main" id="{7593F03E-4EE5-4B3C-8CC5-75221AC74A2D}"/>
                </a:ext>
              </a:extLst>
            </p:cNvPr>
            <p:cNvSpPr/>
            <p:nvPr/>
          </p:nvSpPr>
          <p:spPr>
            <a:xfrm rot="20672420">
              <a:off x="8209286" y="2598685"/>
              <a:ext cx="237833" cy="185325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Graphic 88" descr="Earth globe: Americas">
            <a:extLst>
              <a:ext uri="{FF2B5EF4-FFF2-40B4-BE49-F238E27FC236}">
                <a16:creationId xmlns:a16="http://schemas.microsoft.com/office/drawing/2014/main" id="{FC8E6094-5F37-46EF-BFD3-5246984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47" y="1845819"/>
            <a:ext cx="1924455" cy="192445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4529E54-07DF-4D69-B72C-A4CA2D2FAC26}"/>
              </a:ext>
            </a:extLst>
          </p:cNvPr>
          <p:cNvSpPr txBox="1"/>
          <p:nvPr/>
        </p:nvSpPr>
        <p:spPr>
          <a:xfrm>
            <a:off x="311943" y="4326067"/>
            <a:ext cx="1433784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GPU computing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370E7A-BD2D-45D1-A05C-52C549D38566}"/>
              </a:ext>
            </a:extLst>
          </p:cNvPr>
          <p:cNvSpPr txBox="1"/>
          <p:nvPr/>
        </p:nvSpPr>
        <p:spPr>
          <a:xfrm>
            <a:off x="7129705" y="3642201"/>
            <a:ext cx="1547080" cy="830997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600" dirty="0"/>
              <a:t>Rapid</a:t>
            </a:r>
          </a:p>
          <a:p>
            <a:pPr algn="ctr"/>
            <a:r>
              <a:rPr lang="en-US" sz="1600" dirty="0"/>
              <a:t>high-integrity</a:t>
            </a:r>
          </a:p>
          <a:p>
            <a:pPr algn="ctr"/>
            <a:r>
              <a:rPr lang="en-US" sz="1600" dirty="0"/>
              <a:t>low-energy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699C1A-9A98-456F-AE93-A845E1597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55" y="2687009"/>
            <a:ext cx="1003039" cy="636962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18F8DD1-A86C-43CA-816F-16E7B8274068}"/>
              </a:ext>
            </a:extLst>
          </p:cNvPr>
          <p:cNvGrpSpPr/>
          <p:nvPr/>
        </p:nvGrpSpPr>
        <p:grpSpPr>
          <a:xfrm>
            <a:off x="2328643" y="1659140"/>
            <a:ext cx="1750308" cy="1753005"/>
            <a:chOff x="2264323" y="1702372"/>
            <a:chExt cx="1750308" cy="1753005"/>
          </a:xfrm>
        </p:grpSpPr>
        <p:grpSp>
          <p:nvGrpSpPr>
            <p:cNvPr id="6" name="Google Shape;1022;p37">
              <a:extLst>
                <a:ext uri="{FF2B5EF4-FFF2-40B4-BE49-F238E27FC236}">
                  <a16:creationId xmlns:a16="http://schemas.microsoft.com/office/drawing/2014/main" id="{9FA6BF16-C871-4244-AAD7-713CD75FB501}"/>
                </a:ext>
              </a:extLst>
            </p:cNvPr>
            <p:cNvGrpSpPr/>
            <p:nvPr/>
          </p:nvGrpSpPr>
          <p:grpSpPr>
            <a:xfrm>
              <a:off x="2264323" y="1702372"/>
              <a:ext cx="1750308" cy="1753005"/>
              <a:chOff x="7512049" y="977900"/>
              <a:chExt cx="4121150" cy="4127500"/>
            </a:xfrm>
          </p:grpSpPr>
          <p:sp>
            <p:nvSpPr>
              <p:cNvPr id="7" name="Google Shape;1023;p37">
                <a:extLst>
                  <a:ext uri="{FF2B5EF4-FFF2-40B4-BE49-F238E27FC236}">
                    <a16:creationId xmlns:a16="http://schemas.microsoft.com/office/drawing/2014/main" id="{2E49B5A2-F8F7-48A7-BCC4-A9BBB4EB83DF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" name="Google Shape;1024;p37">
                <a:extLst>
                  <a:ext uri="{FF2B5EF4-FFF2-40B4-BE49-F238E27FC236}">
                    <a16:creationId xmlns:a16="http://schemas.microsoft.com/office/drawing/2014/main" id="{6C4107E9-59D6-4C85-AE6B-CEB936AE6EB9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9" name="Google Shape;1025;p37">
                  <a:extLst>
                    <a:ext uri="{FF2B5EF4-FFF2-40B4-BE49-F238E27FC236}">
                      <a16:creationId xmlns:a16="http://schemas.microsoft.com/office/drawing/2014/main" id="{1F522F33-394D-4997-9B5E-C8D41A7549FF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" name="Google Shape;1026;p37">
                  <a:extLst>
                    <a:ext uri="{FF2B5EF4-FFF2-40B4-BE49-F238E27FC236}">
                      <a16:creationId xmlns:a16="http://schemas.microsoft.com/office/drawing/2014/main" id="{C8BB24FF-95B1-49EA-8A07-CFDD8EDC750B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" name="Google Shape;1027;p37">
                  <a:extLst>
                    <a:ext uri="{FF2B5EF4-FFF2-40B4-BE49-F238E27FC236}">
                      <a16:creationId xmlns:a16="http://schemas.microsoft.com/office/drawing/2014/main" id="{371A8402-B484-43B4-B14C-5CB034445EE1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Google Shape;1028;p37">
                  <a:extLst>
                    <a:ext uri="{FF2B5EF4-FFF2-40B4-BE49-F238E27FC236}">
                      <a16:creationId xmlns:a16="http://schemas.microsoft.com/office/drawing/2014/main" id="{FECF6132-42C0-4F84-9045-FADF31997324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1029;p37">
                  <a:extLst>
                    <a:ext uri="{FF2B5EF4-FFF2-40B4-BE49-F238E27FC236}">
                      <a16:creationId xmlns:a16="http://schemas.microsoft.com/office/drawing/2014/main" id="{E7CD4C57-8804-4463-81EB-5E5AE3E9592D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030;p37">
                  <a:extLst>
                    <a:ext uri="{FF2B5EF4-FFF2-40B4-BE49-F238E27FC236}">
                      <a16:creationId xmlns:a16="http://schemas.microsoft.com/office/drawing/2014/main" id="{83D30BDD-2EF2-4FEB-8BEB-0B1F9C082157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031;p37">
                  <a:extLst>
                    <a:ext uri="{FF2B5EF4-FFF2-40B4-BE49-F238E27FC236}">
                      <a16:creationId xmlns:a16="http://schemas.microsoft.com/office/drawing/2014/main" id="{7739A23C-2C42-4D6A-9A0C-5EFDCF5899D9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032;p37">
                  <a:extLst>
                    <a:ext uri="{FF2B5EF4-FFF2-40B4-BE49-F238E27FC236}">
                      <a16:creationId xmlns:a16="http://schemas.microsoft.com/office/drawing/2014/main" id="{B1C67B47-AB53-480A-9855-11BF1F52580B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1033;p37">
                  <a:extLst>
                    <a:ext uri="{FF2B5EF4-FFF2-40B4-BE49-F238E27FC236}">
                      <a16:creationId xmlns:a16="http://schemas.microsoft.com/office/drawing/2014/main" id="{B81AC45E-19B1-404D-A980-B2E8FEA0E218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034;p37">
                  <a:extLst>
                    <a:ext uri="{FF2B5EF4-FFF2-40B4-BE49-F238E27FC236}">
                      <a16:creationId xmlns:a16="http://schemas.microsoft.com/office/drawing/2014/main" id="{59DF0EED-D53B-4F45-B967-72185817B5D0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35;p37">
                  <a:extLst>
                    <a:ext uri="{FF2B5EF4-FFF2-40B4-BE49-F238E27FC236}">
                      <a16:creationId xmlns:a16="http://schemas.microsoft.com/office/drawing/2014/main" id="{60265027-91E9-4BD6-868C-28A0D1362F0A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036;p37">
                  <a:extLst>
                    <a:ext uri="{FF2B5EF4-FFF2-40B4-BE49-F238E27FC236}">
                      <a16:creationId xmlns:a16="http://schemas.microsoft.com/office/drawing/2014/main" id="{BCF2BCE2-21F9-471E-B42B-DD5A1A4FA3E3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37;p37">
                  <a:extLst>
                    <a:ext uri="{FF2B5EF4-FFF2-40B4-BE49-F238E27FC236}">
                      <a16:creationId xmlns:a16="http://schemas.microsoft.com/office/drawing/2014/main" id="{E8E73093-977C-4981-A8E7-64FCDBD937F8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038;p37">
                  <a:extLst>
                    <a:ext uri="{FF2B5EF4-FFF2-40B4-BE49-F238E27FC236}">
                      <a16:creationId xmlns:a16="http://schemas.microsoft.com/office/drawing/2014/main" id="{85BF023B-00F9-4A69-82BF-D9583EFFDBDD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039;p37">
                  <a:extLst>
                    <a:ext uri="{FF2B5EF4-FFF2-40B4-BE49-F238E27FC236}">
                      <a16:creationId xmlns:a16="http://schemas.microsoft.com/office/drawing/2014/main" id="{2941C0D2-1C97-470C-BA25-203C331F7DF3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1040;p37">
                  <a:extLst>
                    <a:ext uri="{FF2B5EF4-FFF2-40B4-BE49-F238E27FC236}">
                      <a16:creationId xmlns:a16="http://schemas.microsoft.com/office/drawing/2014/main" id="{C2954316-2A85-48B7-A1DF-4C6774E64EAE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041;p37">
                  <a:extLst>
                    <a:ext uri="{FF2B5EF4-FFF2-40B4-BE49-F238E27FC236}">
                      <a16:creationId xmlns:a16="http://schemas.microsoft.com/office/drawing/2014/main" id="{E7843D21-569C-493B-A9CD-B75AF5DB19C7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042;p37">
                  <a:extLst>
                    <a:ext uri="{FF2B5EF4-FFF2-40B4-BE49-F238E27FC236}">
                      <a16:creationId xmlns:a16="http://schemas.microsoft.com/office/drawing/2014/main" id="{391E1789-F603-435F-8C5C-75A96BC33B65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043;p37">
                  <a:extLst>
                    <a:ext uri="{FF2B5EF4-FFF2-40B4-BE49-F238E27FC236}">
                      <a16:creationId xmlns:a16="http://schemas.microsoft.com/office/drawing/2014/main" id="{15F4947F-D7E0-4CBA-A7E2-30133E5119AB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044;p37">
                  <a:extLst>
                    <a:ext uri="{FF2B5EF4-FFF2-40B4-BE49-F238E27FC236}">
                      <a16:creationId xmlns:a16="http://schemas.microsoft.com/office/drawing/2014/main" id="{5AF471DB-B5F5-49CC-8E61-277728BDA351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045;p37">
                  <a:extLst>
                    <a:ext uri="{FF2B5EF4-FFF2-40B4-BE49-F238E27FC236}">
                      <a16:creationId xmlns:a16="http://schemas.microsoft.com/office/drawing/2014/main" id="{CA0EE8C0-575F-4012-A8FC-F1C098D34A5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046;p37">
                  <a:extLst>
                    <a:ext uri="{FF2B5EF4-FFF2-40B4-BE49-F238E27FC236}">
                      <a16:creationId xmlns:a16="http://schemas.microsoft.com/office/drawing/2014/main" id="{D6631ED2-BC1B-4F50-AFD2-B7BB4E6C508D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47;p37">
                  <a:extLst>
                    <a:ext uri="{FF2B5EF4-FFF2-40B4-BE49-F238E27FC236}">
                      <a16:creationId xmlns:a16="http://schemas.microsoft.com/office/drawing/2014/main" id="{C081056F-4F0F-4767-B946-34DA088BDC18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48;p37">
                  <a:extLst>
                    <a:ext uri="{FF2B5EF4-FFF2-40B4-BE49-F238E27FC236}">
                      <a16:creationId xmlns:a16="http://schemas.microsoft.com/office/drawing/2014/main" id="{239448AB-1FAE-4623-97B8-F4EFB841E3B0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049;p37">
                  <a:extLst>
                    <a:ext uri="{FF2B5EF4-FFF2-40B4-BE49-F238E27FC236}">
                      <a16:creationId xmlns:a16="http://schemas.microsoft.com/office/drawing/2014/main" id="{FCE1FC82-4F0A-410D-B5FC-56BCA22ACE61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50;p37">
                  <a:extLst>
                    <a:ext uri="{FF2B5EF4-FFF2-40B4-BE49-F238E27FC236}">
                      <a16:creationId xmlns:a16="http://schemas.microsoft.com/office/drawing/2014/main" id="{309802E5-A1FC-488E-B271-8CD51529ED97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A410C7-A609-45A9-ABBA-32E252453D54}"/>
                </a:ext>
              </a:extLst>
            </p:cNvPr>
            <p:cNvSpPr txBox="1"/>
            <p:nvPr/>
          </p:nvSpPr>
          <p:spPr>
            <a:xfrm>
              <a:off x="2446075" y="2339593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Limited off-chip bandwidth</a:t>
              </a:r>
            </a:p>
          </p:txBody>
        </p: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B62E2930-C534-42AA-A076-D2EDFDA6C6CA}"/>
              </a:ext>
            </a:extLst>
          </p:cNvPr>
          <p:cNvCxnSpPr>
            <a:cxnSpLocks/>
          </p:cNvCxnSpPr>
          <p:nvPr/>
        </p:nvCxnSpPr>
        <p:spPr>
          <a:xfrm flipV="1">
            <a:off x="1721249" y="2557203"/>
            <a:ext cx="1450364" cy="32595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127000">
              <a:srgbClr val="FF0000">
                <a:alpha val="22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tar: 5 Points 221">
            <a:extLst>
              <a:ext uri="{FF2B5EF4-FFF2-40B4-BE49-F238E27FC236}">
                <a16:creationId xmlns:a16="http://schemas.microsoft.com/office/drawing/2014/main" id="{01CB1891-A53B-41BF-828A-A13003615EAE}"/>
              </a:ext>
            </a:extLst>
          </p:cNvPr>
          <p:cNvSpPr/>
          <p:nvPr/>
        </p:nvSpPr>
        <p:spPr>
          <a:xfrm rot="20037435">
            <a:off x="2540241" y="1840107"/>
            <a:ext cx="1262742" cy="1262742"/>
          </a:xfrm>
          <a:prstGeom prst="star5">
            <a:avLst>
              <a:gd name="adj" fmla="val 14902"/>
              <a:gd name="hf" fmla="val 105146"/>
              <a:gd name="vf" fmla="val 110557"/>
            </a:avLst>
          </a:prstGeom>
          <a:solidFill>
            <a:srgbClr val="EEE8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A1D2F4D-5B68-4736-9131-2769EACCC807}"/>
              </a:ext>
            </a:extLst>
          </p:cNvPr>
          <p:cNvGrpSpPr/>
          <p:nvPr/>
        </p:nvGrpSpPr>
        <p:grpSpPr>
          <a:xfrm>
            <a:off x="4614797" y="2788098"/>
            <a:ext cx="1750308" cy="1753005"/>
            <a:chOff x="4614797" y="2788098"/>
            <a:chExt cx="1750308" cy="1753005"/>
          </a:xfrm>
        </p:grpSpPr>
        <p:grpSp>
          <p:nvGrpSpPr>
            <p:cNvPr id="224" name="Google Shape;1022;p37">
              <a:extLst>
                <a:ext uri="{FF2B5EF4-FFF2-40B4-BE49-F238E27FC236}">
                  <a16:creationId xmlns:a16="http://schemas.microsoft.com/office/drawing/2014/main" id="{69EB7424-F11B-4846-B866-09489FCDC553}"/>
                </a:ext>
              </a:extLst>
            </p:cNvPr>
            <p:cNvGrpSpPr/>
            <p:nvPr/>
          </p:nvGrpSpPr>
          <p:grpSpPr>
            <a:xfrm>
              <a:off x="4614797" y="2788098"/>
              <a:ext cx="1750308" cy="1753005"/>
              <a:chOff x="7512049" y="977900"/>
              <a:chExt cx="4121150" cy="4127500"/>
            </a:xfrm>
          </p:grpSpPr>
          <p:sp>
            <p:nvSpPr>
              <p:cNvPr id="226" name="Google Shape;1023;p37">
                <a:extLst>
                  <a:ext uri="{FF2B5EF4-FFF2-40B4-BE49-F238E27FC236}">
                    <a16:creationId xmlns:a16="http://schemas.microsoft.com/office/drawing/2014/main" id="{505409C5-7671-4898-92E3-DACEBC10E00D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7" name="Google Shape;1024;p37">
                <a:extLst>
                  <a:ext uri="{FF2B5EF4-FFF2-40B4-BE49-F238E27FC236}">
                    <a16:creationId xmlns:a16="http://schemas.microsoft.com/office/drawing/2014/main" id="{CD9681DA-C3ED-4E60-9ADE-3BD102794A8B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228" name="Google Shape;1025;p37">
                  <a:extLst>
                    <a:ext uri="{FF2B5EF4-FFF2-40B4-BE49-F238E27FC236}">
                      <a16:creationId xmlns:a16="http://schemas.microsoft.com/office/drawing/2014/main" id="{65B38A1A-AC63-404A-B106-AD65B1DFDA12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1026;p37">
                  <a:extLst>
                    <a:ext uri="{FF2B5EF4-FFF2-40B4-BE49-F238E27FC236}">
                      <a16:creationId xmlns:a16="http://schemas.microsoft.com/office/drawing/2014/main" id="{0D163398-F40C-4F7B-8A72-24887B9B591D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1027;p37">
                  <a:extLst>
                    <a:ext uri="{FF2B5EF4-FFF2-40B4-BE49-F238E27FC236}">
                      <a16:creationId xmlns:a16="http://schemas.microsoft.com/office/drawing/2014/main" id="{5E8A998D-1C69-42B2-975E-1C48CF65CDD6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1028;p37">
                  <a:extLst>
                    <a:ext uri="{FF2B5EF4-FFF2-40B4-BE49-F238E27FC236}">
                      <a16:creationId xmlns:a16="http://schemas.microsoft.com/office/drawing/2014/main" id="{9481E675-6518-4E32-B37F-B40154ABCF36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1029;p37">
                  <a:extLst>
                    <a:ext uri="{FF2B5EF4-FFF2-40B4-BE49-F238E27FC236}">
                      <a16:creationId xmlns:a16="http://schemas.microsoft.com/office/drawing/2014/main" id="{34B4CA5E-A4ED-441F-83A2-7F8D5B27B50F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1030;p37">
                  <a:extLst>
                    <a:ext uri="{FF2B5EF4-FFF2-40B4-BE49-F238E27FC236}">
                      <a16:creationId xmlns:a16="http://schemas.microsoft.com/office/drawing/2014/main" id="{F648044C-1373-478C-91C2-8DE8C2E60F5B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1031;p37">
                  <a:extLst>
                    <a:ext uri="{FF2B5EF4-FFF2-40B4-BE49-F238E27FC236}">
                      <a16:creationId xmlns:a16="http://schemas.microsoft.com/office/drawing/2014/main" id="{247C3FF3-A562-47F4-9407-76DC58982D28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1032;p37">
                  <a:extLst>
                    <a:ext uri="{FF2B5EF4-FFF2-40B4-BE49-F238E27FC236}">
                      <a16:creationId xmlns:a16="http://schemas.microsoft.com/office/drawing/2014/main" id="{588D4ECD-72C7-4270-A206-3FCC78AA6411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1033;p37">
                  <a:extLst>
                    <a:ext uri="{FF2B5EF4-FFF2-40B4-BE49-F238E27FC236}">
                      <a16:creationId xmlns:a16="http://schemas.microsoft.com/office/drawing/2014/main" id="{A3447F22-BBCF-4AB9-A448-CBA5521CAEB9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1034;p37">
                  <a:extLst>
                    <a:ext uri="{FF2B5EF4-FFF2-40B4-BE49-F238E27FC236}">
                      <a16:creationId xmlns:a16="http://schemas.microsoft.com/office/drawing/2014/main" id="{32575687-71CE-4DCD-8F64-2F3C007DEAA7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1035;p37">
                  <a:extLst>
                    <a:ext uri="{FF2B5EF4-FFF2-40B4-BE49-F238E27FC236}">
                      <a16:creationId xmlns:a16="http://schemas.microsoft.com/office/drawing/2014/main" id="{4139A1C6-182A-422B-BE6E-ACCD7ADFC6ED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1036;p37">
                  <a:extLst>
                    <a:ext uri="{FF2B5EF4-FFF2-40B4-BE49-F238E27FC236}">
                      <a16:creationId xmlns:a16="http://schemas.microsoft.com/office/drawing/2014/main" id="{8492AA97-6724-489E-BBF3-1A9E282E2BDA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1037;p37">
                  <a:extLst>
                    <a:ext uri="{FF2B5EF4-FFF2-40B4-BE49-F238E27FC236}">
                      <a16:creationId xmlns:a16="http://schemas.microsoft.com/office/drawing/2014/main" id="{3FD68F5C-E253-4CB7-9EC9-F45169104EE7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1038;p37">
                  <a:extLst>
                    <a:ext uri="{FF2B5EF4-FFF2-40B4-BE49-F238E27FC236}">
                      <a16:creationId xmlns:a16="http://schemas.microsoft.com/office/drawing/2014/main" id="{F33F014B-1E91-43A2-8DCB-20678A77649C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1039;p37">
                  <a:extLst>
                    <a:ext uri="{FF2B5EF4-FFF2-40B4-BE49-F238E27FC236}">
                      <a16:creationId xmlns:a16="http://schemas.microsoft.com/office/drawing/2014/main" id="{4E27BE5A-5381-4AAF-A263-CBE570C4DE54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1040;p37">
                  <a:extLst>
                    <a:ext uri="{FF2B5EF4-FFF2-40B4-BE49-F238E27FC236}">
                      <a16:creationId xmlns:a16="http://schemas.microsoft.com/office/drawing/2014/main" id="{7B28A3BC-405E-49AE-AD8F-F5B9BDC3F17C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1041;p37">
                  <a:extLst>
                    <a:ext uri="{FF2B5EF4-FFF2-40B4-BE49-F238E27FC236}">
                      <a16:creationId xmlns:a16="http://schemas.microsoft.com/office/drawing/2014/main" id="{0DB73196-F8F0-4AB0-8E87-E04EDABB92A0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1042;p37">
                  <a:extLst>
                    <a:ext uri="{FF2B5EF4-FFF2-40B4-BE49-F238E27FC236}">
                      <a16:creationId xmlns:a16="http://schemas.microsoft.com/office/drawing/2014/main" id="{C32407FE-A8F0-45B3-92E5-5ADC43CA56CD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1043;p37">
                  <a:extLst>
                    <a:ext uri="{FF2B5EF4-FFF2-40B4-BE49-F238E27FC236}">
                      <a16:creationId xmlns:a16="http://schemas.microsoft.com/office/drawing/2014/main" id="{DEDE4BA3-333B-44DB-9BCB-04642ED07DFD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1044;p37">
                  <a:extLst>
                    <a:ext uri="{FF2B5EF4-FFF2-40B4-BE49-F238E27FC236}">
                      <a16:creationId xmlns:a16="http://schemas.microsoft.com/office/drawing/2014/main" id="{7AC561E4-98A6-462E-902F-765981D3E762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1045;p37">
                  <a:extLst>
                    <a:ext uri="{FF2B5EF4-FFF2-40B4-BE49-F238E27FC236}">
                      <a16:creationId xmlns:a16="http://schemas.microsoft.com/office/drawing/2014/main" id="{42F3F16B-B8FD-416D-AFD3-42DA94BB45E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1046;p37">
                  <a:extLst>
                    <a:ext uri="{FF2B5EF4-FFF2-40B4-BE49-F238E27FC236}">
                      <a16:creationId xmlns:a16="http://schemas.microsoft.com/office/drawing/2014/main" id="{026E8456-38AA-47E2-8FA0-F838CDC77CE4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1047;p37">
                  <a:extLst>
                    <a:ext uri="{FF2B5EF4-FFF2-40B4-BE49-F238E27FC236}">
                      <a16:creationId xmlns:a16="http://schemas.microsoft.com/office/drawing/2014/main" id="{1B06CA78-DAF5-430F-8A01-07C9C6C5FDC6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1048;p37">
                  <a:extLst>
                    <a:ext uri="{FF2B5EF4-FFF2-40B4-BE49-F238E27FC236}">
                      <a16:creationId xmlns:a16="http://schemas.microsoft.com/office/drawing/2014/main" id="{F61E911D-B8B4-46E5-A365-1DB032EB6951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1049;p37">
                  <a:extLst>
                    <a:ext uri="{FF2B5EF4-FFF2-40B4-BE49-F238E27FC236}">
                      <a16:creationId xmlns:a16="http://schemas.microsoft.com/office/drawing/2014/main" id="{1F850B5B-7F30-4F79-A1E2-DF669A5C7D6B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1050;p37">
                  <a:extLst>
                    <a:ext uri="{FF2B5EF4-FFF2-40B4-BE49-F238E27FC236}">
                      <a16:creationId xmlns:a16="http://schemas.microsoft.com/office/drawing/2014/main" id="{4D972FE7-24D8-4DD8-B7C7-BA0C8C7DAEB2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B6F5BDB-819A-4D52-9307-BF3CA0F34706}"/>
                </a:ext>
              </a:extLst>
            </p:cNvPr>
            <p:cNvSpPr txBox="1"/>
            <p:nvPr/>
          </p:nvSpPr>
          <p:spPr>
            <a:xfrm>
              <a:off x="4796549" y="3425319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Long memory-access latency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1E66944-E187-4625-B952-5981A90C93B7}"/>
              </a:ext>
            </a:extLst>
          </p:cNvPr>
          <p:cNvSpPr txBox="1"/>
          <p:nvPr/>
        </p:nvSpPr>
        <p:spPr>
          <a:xfrm>
            <a:off x="415254" y="2237285"/>
            <a:ext cx="1433784" cy="400110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RFVP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3FF8CED-F21D-43E9-AF57-560742CB7F17}"/>
              </a:ext>
            </a:extLst>
          </p:cNvPr>
          <p:cNvSpPr txBox="1"/>
          <p:nvPr/>
        </p:nvSpPr>
        <p:spPr>
          <a:xfrm>
            <a:off x="2410297" y="1498355"/>
            <a:ext cx="2031249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Entire cache-line predictions</a:t>
            </a:r>
          </a:p>
        </p:txBody>
      </p:sp>
    </p:spTree>
    <p:extLst>
      <p:ext uri="{BB962C8B-B14F-4D97-AF65-F5344CB8AC3E}">
        <p14:creationId xmlns:p14="http://schemas.microsoft.com/office/powerpoint/2010/main" val="20626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1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5" fill="hold"/>
                                        <p:tgtEl>
                                          <p:spTgt spid="2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9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222" grpId="0" animBg="1"/>
      <p:bldP spid="222" grpId="1" animBg="1"/>
      <p:bldP spid="222" grpId="2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C24D-7425-427D-894E-C445D8E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A4D37-20A3-4442-A262-8ED129F5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5" y="1577785"/>
            <a:ext cx="7271062" cy="2695500"/>
          </a:xfrm>
        </p:spPr>
        <p:txBody>
          <a:bodyPr/>
          <a:lstStyle/>
          <a:p>
            <a:r>
              <a:rPr lang="en-US" u="sng" dirty="0"/>
              <a:t>Can we reduce these misses</a:t>
            </a:r>
            <a:r>
              <a:rPr lang="en-US" dirty="0"/>
              <a:t> by predicting what a miss </a:t>
            </a:r>
            <a:r>
              <a:rPr lang="en-US" i="1" dirty="0"/>
              <a:t>may</a:t>
            </a:r>
            <a:r>
              <a:rPr lang="en-US" dirty="0"/>
              <a:t>  have been?</a:t>
            </a:r>
          </a:p>
          <a:p>
            <a:pPr lvl="1"/>
            <a:r>
              <a:rPr lang="en-US" dirty="0"/>
              <a:t>Reduces bandwidth requirements</a:t>
            </a:r>
          </a:p>
          <a:p>
            <a:pPr lvl="1"/>
            <a:r>
              <a:rPr lang="en-US" dirty="0"/>
              <a:t>Less overall ‘dead time’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1F95-5E72-44E9-AAE2-B6466CC6F3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Graphic 7" descr="Earth globe: Americas">
            <a:extLst>
              <a:ext uri="{FF2B5EF4-FFF2-40B4-BE49-F238E27FC236}">
                <a16:creationId xmlns:a16="http://schemas.microsoft.com/office/drawing/2014/main" id="{0188A26E-4D00-4F2E-B94D-ECF722A6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7299" y="3397248"/>
            <a:ext cx="1549403" cy="15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60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xplosion 1 2">
            <a:extLst>
              <a:ext uri="{FF2B5EF4-FFF2-40B4-BE49-F238E27FC236}">
                <a16:creationId xmlns:a16="http://schemas.microsoft.com/office/drawing/2014/main" id="{89130003-D422-477A-A682-B680CC5174E3}"/>
              </a:ext>
            </a:extLst>
          </p:cNvPr>
          <p:cNvSpPr/>
          <p:nvPr/>
        </p:nvSpPr>
        <p:spPr>
          <a:xfrm>
            <a:off x="4237526" y="2396870"/>
            <a:ext cx="2504849" cy="2535460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FA1F43-B7BF-4FD6-B13F-65AF130F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BA8AA6-F471-4F97-B885-FF226A31794D}"/>
              </a:ext>
            </a:extLst>
          </p:cNvPr>
          <p:cNvGrpSpPr/>
          <p:nvPr/>
        </p:nvGrpSpPr>
        <p:grpSpPr>
          <a:xfrm flipH="1">
            <a:off x="757726" y="3099019"/>
            <a:ext cx="872566" cy="1343121"/>
            <a:chOff x="8008217" y="2143932"/>
            <a:chExt cx="872566" cy="1343121"/>
          </a:xfrm>
        </p:grpSpPr>
        <p:sp>
          <p:nvSpPr>
            <p:cNvPr id="68" name="Google Shape;1055;p37">
              <a:extLst>
                <a:ext uri="{FF2B5EF4-FFF2-40B4-BE49-F238E27FC236}">
                  <a16:creationId xmlns:a16="http://schemas.microsoft.com/office/drawing/2014/main" id="{6AEAEBA8-6E16-433C-8355-DEEB39AD45E8}"/>
                </a:ext>
              </a:extLst>
            </p:cNvPr>
            <p:cNvSpPr/>
            <p:nvPr/>
          </p:nvSpPr>
          <p:spPr>
            <a:xfrm rot="20697054">
              <a:off x="8097350" y="2332538"/>
              <a:ext cx="411353" cy="528475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7;p37">
              <a:extLst>
                <a:ext uri="{FF2B5EF4-FFF2-40B4-BE49-F238E27FC236}">
                  <a16:creationId xmlns:a16="http://schemas.microsoft.com/office/drawing/2014/main" id="{6208983B-BBEE-462F-A373-07BDE36A06A0}"/>
                </a:ext>
              </a:extLst>
            </p:cNvPr>
            <p:cNvSpPr/>
            <p:nvPr/>
          </p:nvSpPr>
          <p:spPr>
            <a:xfrm>
              <a:off x="8008217" y="2257528"/>
              <a:ext cx="872566" cy="1229525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058;p37">
              <a:extLst>
                <a:ext uri="{FF2B5EF4-FFF2-40B4-BE49-F238E27FC236}">
                  <a16:creationId xmlns:a16="http://schemas.microsoft.com/office/drawing/2014/main" id="{216A9B7D-DFDC-4FCE-BA46-52ED73A4DF47}"/>
                </a:ext>
              </a:extLst>
            </p:cNvPr>
            <p:cNvSpPr/>
            <p:nvPr/>
          </p:nvSpPr>
          <p:spPr>
            <a:xfrm>
              <a:off x="8136428" y="2433445"/>
              <a:ext cx="257804" cy="92545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059;p37">
              <a:extLst>
                <a:ext uri="{FF2B5EF4-FFF2-40B4-BE49-F238E27FC236}">
                  <a16:creationId xmlns:a16="http://schemas.microsoft.com/office/drawing/2014/main" id="{17B75C71-5EE8-49B1-8ED8-95623BF0FBBC}"/>
                </a:ext>
              </a:extLst>
            </p:cNvPr>
            <p:cNvSpPr/>
            <p:nvPr/>
          </p:nvSpPr>
          <p:spPr>
            <a:xfrm>
              <a:off x="8020341" y="2143932"/>
              <a:ext cx="423062" cy="390011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060;p37">
              <a:extLst>
                <a:ext uri="{FF2B5EF4-FFF2-40B4-BE49-F238E27FC236}">
                  <a16:creationId xmlns:a16="http://schemas.microsoft.com/office/drawing/2014/main" id="{8DA7C3EC-3874-46CC-9562-2CFA5BBD309D}"/>
                </a:ext>
              </a:extLst>
            </p:cNvPr>
            <p:cNvSpPr/>
            <p:nvPr/>
          </p:nvSpPr>
          <p:spPr>
            <a:xfrm>
              <a:off x="8074651" y="2244469"/>
              <a:ext cx="310686" cy="237973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061;p37">
              <a:extLst>
                <a:ext uri="{FF2B5EF4-FFF2-40B4-BE49-F238E27FC236}">
                  <a16:creationId xmlns:a16="http://schemas.microsoft.com/office/drawing/2014/main" id="{B30D359D-1601-4E5E-89DE-07CD6B1E3BF7}"/>
                </a:ext>
              </a:extLst>
            </p:cNvPr>
            <p:cNvSpPr/>
            <p:nvPr/>
          </p:nvSpPr>
          <p:spPr>
            <a:xfrm>
              <a:off x="8100689" y="2307848"/>
              <a:ext cx="33052" cy="105766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" name="Google Shape;1062;p37">
              <a:extLst>
                <a:ext uri="{FF2B5EF4-FFF2-40B4-BE49-F238E27FC236}">
                  <a16:creationId xmlns:a16="http://schemas.microsoft.com/office/drawing/2014/main" id="{86026828-D7B1-4157-80A0-69F6E80A9A86}"/>
                </a:ext>
              </a:extLst>
            </p:cNvPr>
            <p:cNvGrpSpPr/>
            <p:nvPr/>
          </p:nvGrpSpPr>
          <p:grpSpPr>
            <a:xfrm>
              <a:off x="8008590" y="2379319"/>
              <a:ext cx="809001" cy="991744"/>
              <a:chOff x="2044935" y="3180156"/>
              <a:chExt cx="777138" cy="952684"/>
            </a:xfrm>
          </p:grpSpPr>
          <p:sp>
            <p:nvSpPr>
              <p:cNvPr id="76" name="Google Shape;1063;p37">
                <a:extLst>
                  <a:ext uri="{FF2B5EF4-FFF2-40B4-BE49-F238E27FC236}">
                    <a16:creationId xmlns:a16="http://schemas.microsoft.com/office/drawing/2014/main" id="{6A5FF435-A492-44BA-9208-7674D667BD9F}"/>
                  </a:ext>
                </a:extLst>
              </p:cNvPr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64;p37">
                <a:extLst>
                  <a:ext uri="{FF2B5EF4-FFF2-40B4-BE49-F238E27FC236}">
                    <a16:creationId xmlns:a16="http://schemas.microsoft.com/office/drawing/2014/main" id="{9262704E-719F-40A5-A7E8-1D8C908FFCBD}"/>
                  </a:ext>
                </a:extLst>
              </p:cNvPr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65;p37">
                <a:extLst>
                  <a:ext uri="{FF2B5EF4-FFF2-40B4-BE49-F238E27FC236}">
                    <a16:creationId xmlns:a16="http://schemas.microsoft.com/office/drawing/2014/main" id="{9D0D2FAD-4B9A-4035-833E-82ECBEE6FD60}"/>
                  </a:ext>
                </a:extLst>
              </p:cNvPr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66;p37">
                <a:extLst>
                  <a:ext uri="{FF2B5EF4-FFF2-40B4-BE49-F238E27FC236}">
                    <a16:creationId xmlns:a16="http://schemas.microsoft.com/office/drawing/2014/main" id="{E842A3F4-6697-4099-9A8E-F24540FCB231}"/>
                  </a:ext>
                </a:extLst>
              </p:cNvPr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67;p37">
                <a:extLst>
                  <a:ext uri="{FF2B5EF4-FFF2-40B4-BE49-F238E27FC236}">
                    <a16:creationId xmlns:a16="http://schemas.microsoft.com/office/drawing/2014/main" id="{E4FB8422-2E4E-43A9-83FA-9A620CB17CAA}"/>
                  </a:ext>
                </a:extLst>
              </p:cNvPr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68;p37">
                <a:extLst>
                  <a:ext uri="{FF2B5EF4-FFF2-40B4-BE49-F238E27FC236}">
                    <a16:creationId xmlns:a16="http://schemas.microsoft.com/office/drawing/2014/main" id="{4C8DCFFF-E533-444B-BC32-872C11B40803}"/>
                  </a:ext>
                </a:extLst>
              </p:cNvPr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69;p37">
                <a:extLst>
                  <a:ext uri="{FF2B5EF4-FFF2-40B4-BE49-F238E27FC236}">
                    <a16:creationId xmlns:a16="http://schemas.microsoft.com/office/drawing/2014/main" id="{12B40EE8-F007-4EB7-ABB0-F88826E6ABFB}"/>
                  </a:ext>
                </a:extLst>
              </p:cNvPr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70;p37">
                <a:extLst>
                  <a:ext uri="{FF2B5EF4-FFF2-40B4-BE49-F238E27FC236}">
                    <a16:creationId xmlns:a16="http://schemas.microsoft.com/office/drawing/2014/main" id="{8B26D5A5-8BEA-4B64-8B85-150F486BC4FC}"/>
                  </a:ext>
                </a:extLst>
              </p:cNvPr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71;p37">
                <a:extLst>
                  <a:ext uri="{FF2B5EF4-FFF2-40B4-BE49-F238E27FC236}">
                    <a16:creationId xmlns:a16="http://schemas.microsoft.com/office/drawing/2014/main" id="{5DFA187D-53F5-440C-AFE8-DD3E587C19BB}"/>
                  </a:ext>
                </a:extLst>
              </p:cNvPr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72;p37">
                <a:extLst>
                  <a:ext uri="{FF2B5EF4-FFF2-40B4-BE49-F238E27FC236}">
                    <a16:creationId xmlns:a16="http://schemas.microsoft.com/office/drawing/2014/main" id="{5D1F93AA-92A8-49AB-B583-A06B2F99BF45}"/>
                  </a:ext>
                </a:extLst>
              </p:cNvPr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73;p37">
                <a:extLst>
                  <a:ext uri="{FF2B5EF4-FFF2-40B4-BE49-F238E27FC236}">
                    <a16:creationId xmlns:a16="http://schemas.microsoft.com/office/drawing/2014/main" id="{E6FC08F1-505C-4161-BC87-F147287902E6}"/>
                  </a:ext>
                </a:extLst>
              </p:cNvPr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74;p37">
                <a:extLst>
                  <a:ext uri="{FF2B5EF4-FFF2-40B4-BE49-F238E27FC236}">
                    <a16:creationId xmlns:a16="http://schemas.microsoft.com/office/drawing/2014/main" id="{AE0723FF-98B6-4897-A409-3C38765C747B}"/>
                  </a:ext>
                </a:extLst>
              </p:cNvPr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1075;p37">
              <a:extLst>
                <a:ext uri="{FF2B5EF4-FFF2-40B4-BE49-F238E27FC236}">
                  <a16:creationId xmlns:a16="http://schemas.microsoft.com/office/drawing/2014/main" id="{7593F03E-4EE5-4B3C-8CC5-75221AC74A2D}"/>
                </a:ext>
              </a:extLst>
            </p:cNvPr>
            <p:cNvSpPr/>
            <p:nvPr/>
          </p:nvSpPr>
          <p:spPr>
            <a:xfrm rot="20672420">
              <a:off x="8209286" y="2598685"/>
              <a:ext cx="237833" cy="185325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Graphic 88" descr="Earth globe: Americas">
            <a:extLst>
              <a:ext uri="{FF2B5EF4-FFF2-40B4-BE49-F238E27FC236}">
                <a16:creationId xmlns:a16="http://schemas.microsoft.com/office/drawing/2014/main" id="{FC8E6094-5F37-46EF-BFD3-5246984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47" y="1845819"/>
            <a:ext cx="1924455" cy="192445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4529E54-07DF-4D69-B72C-A4CA2D2FAC26}"/>
              </a:ext>
            </a:extLst>
          </p:cNvPr>
          <p:cNvSpPr txBox="1"/>
          <p:nvPr/>
        </p:nvSpPr>
        <p:spPr>
          <a:xfrm>
            <a:off x="311943" y="4326067"/>
            <a:ext cx="1433784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GPU computing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4370E7A-BD2D-45D1-A05C-52C549D38566}"/>
              </a:ext>
            </a:extLst>
          </p:cNvPr>
          <p:cNvSpPr txBox="1"/>
          <p:nvPr/>
        </p:nvSpPr>
        <p:spPr>
          <a:xfrm>
            <a:off x="7129705" y="3642201"/>
            <a:ext cx="1547080" cy="830997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600" dirty="0"/>
              <a:t>Rapid</a:t>
            </a:r>
          </a:p>
          <a:p>
            <a:pPr algn="ctr"/>
            <a:r>
              <a:rPr lang="en-US" sz="1600" dirty="0"/>
              <a:t>high-integrity</a:t>
            </a:r>
          </a:p>
          <a:p>
            <a:pPr algn="ctr"/>
            <a:r>
              <a:rPr lang="en-US" sz="1600" dirty="0"/>
              <a:t>low-energy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699C1A-9A98-456F-AE93-A845E1597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55" y="2687009"/>
            <a:ext cx="1003039" cy="636962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A1D2F4D-5B68-4736-9131-2769EACCC807}"/>
              </a:ext>
            </a:extLst>
          </p:cNvPr>
          <p:cNvGrpSpPr/>
          <p:nvPr/>
        </p:nvGrpSpPr>
        <p:grpSpPr>
          <a:xfrm>
            <a:off x="4614797" y="2788098"/>
            <a:ext cx="1750308" cy="1753005"/>
            <a:chOff x="4614797" y="2788098"/>
            <a:chExt cx="1750308" cy="1753005"/>
          </a:xfrm>
        </p:grpSpPr>
        <p:grpSp>
          <p:nvGrpSpPr>
            <p:cNvPr id="224" name="Google Shape;1022;p37">
              <a:extLst>
                <a:ext uri="{FF2B5EF4-FFF2-40B4-BE49-F238E27FC236}">
                  <a16:creationId xmlns:a16="http://schemas.microsoft.com/office/drawing/2014/main" id="{69EB7424-F11B-4846-B866-09489FCDC553}"/>
                </a:ext>
              </a:extLst>
            </p:cNvPr>
            <p:cNvGrpSpPr/>
            <p:nvPr/>
          </p:nvGrpSpPr>
          <p:grpSpPr>
            <a:xfrm>
              <a:off x="4614797" y="2788098"/>
              <a:ext cx="1750308" cy="1753005"/>
              <a:chOff x="7512049" y="977900"/>
              <a:chExt cx="4121150" cy="4127500"/>
            </a:xfrm>
          </p:grpSpPr>
          <p:sp>
            <p:nvSpPr>
              <p:cNvPr id="226" name="Google Shape;1023;p37">
                <a:extLst>
                  <a:ext uri="{FF2B5EF4-FFF2-40B4-BE49-F238E27FC236}">
                    <a16:creationId xmlns:a16="http://schemas.microsoft.com/office/drawing/2014/main" id="{505409C5-7671-4898-92E3-DACEBC10E00D}"/>
                  </a:ext>
                </a:extLst>
              </p:cNvPr>
              <p:cNvSpPr/>
              <p:nvPr/>
            </p:nvSpPr>
            <p:spPr>
              <a:xfrm>
                <a:off x="7512049" y="977900"/>
                <a:ext cx="4121150" cy="4127500"/>
              </a:xfrm>
              <a:custGeom>
                <a:avLst/>
                <a:gdLst/>
                <a:ahLst/>
                <a:cxnLst/>
                <a:rect l="l" t="t" r="r" b="b"/>
                <a:pathLst>
                  <a:path w="4121150" h="4127500" extrusionOk="0">
                    <a:moveTo>
                      <a:pt x="4032251" y="1435100"/>
                    </a:moveTo>
                    <a:lnTo>
                      <a:pt x="3988894" y="1425093"/>
                    </a:lnTo>
                    <a:cubicBezTo>
                      <a:pt x="3929331" y="1248583"/>
                      <a:pt x="3845874" y="1081063"/>
                      <a:pt x="3740850" y="927202"/>
                    </a:cubicBezTo>
                    <a:lnTo>
                      <a:pt x="3765551" y="806450"/>
                    </a:lnTo>
                    <a:cubicBezTo>
                      <a:pt x="3695701" y="704850"/>
                      <a:pt x="3511551" y="558800"/>
                      <a:pt x="3511551" y="558800"/>
                    </a:cubicBezTo>
                    <a:lnTo>
                      <a:pt x="3444451" y="582028"/>
                    </a:lnTo>
                    <a:cubicBezTo>
                      <a:pt x="3332209" y="477259"/>
                      <a:pt x="3208575" y="385404"/>
                      <a:pt x="3075865" y="308185"/>
                    </a:cubicBezTo>
                    <a:lnTo>
                      <a:pt x="3086101" y="190500"/>
                    </a:lnTo>
                    <a:cubicBezTo>
                      <a:pt x="3041651" y="38100"/>
                      <a:pt x="2406651" y="0"/>
                      <a:pt x="2406651" y="0"/>
                    </a:cubicBezTo>
                    <a:lnTo>
                      <a:pt x="2346002" y="53423"/>
                    </a:lnTo>
                    <a:cubicBezTo>
                      <a:pt x="2247281" y="39003"/>
                      <a:pt x="2147645" y="31760"/>
                      <a:pt x="2047876" y="31750"/>
                    </a:cubicBezTo>
                    <a:cubicBezTo>
                      <a:pt x="1583650" y="31069"/>
                      <a:pt x="1133088" y="188811"/>
                      <a:pt x="770663" y="478904"/>
                    </a:cubicBezTo>
                    <a:lnTo>
                      <a:pt x="654051" y="469900"/>
                    </a:lnTo>
                    <a:cubicBezTo>
                      <a:pt x="273051" y="584200"/>
                      <a:pt x="234951" y="996950"/>
                      <a:pt x="234951" y="996950"/>
                    </a:cubicBezTo>
                    <a:lnTo>
                      <a:pt x="246527" y="1104703"/>
                    </a:lnTo>
                    <a:cubicBezTo>
                      <a:pt x="-54688" y="1662320"/>
                      <a:pt x="-81282" y="2327849"/>
                      <a:pt x="174481" y="2907722"/>
                    </a:cubicBezTo>
                    <a:lnTo>
                      <a:pt x="152401" y="3079750"/>
                    </a:lnTo>
                    <a:cubicBezTo>
                      <a:pt x="152401" y="3079750"/>
                      <a:pt x="260351" y="3479800"/>
                      <a:pt x="571501" y="3689350"/>
                    </a:cubicBezTo>
                    <a:lnTo>
                      <a:pt x="816122" y="3715696"/>
                    </a:lnTo>
                    <a:cubicBezTo>
                      <a:pt x="935404" y="3805686"/>
                      <a:pt x="1064181" y="3882343"/>
                      <a:pt x="1200151" y="3944296"/>
                    </a:cubicBezTo>
                    <a:lnTo>
                      <a:pt x="1200151" y="3994150"/>
                    </a:lnTo>
                    <a:cubicBezTo>
                      <a:pt x="1200151" y="3994150"/>
                      <a:pt x="1466851" y="4108450"/>
                      <a:pt x="1625601" y="4127500"/>
                    </a:cubicBezTo>
                    <a:lnTo>
                      <a:pt x="1641737" y="4087152"/>
                    </a:lnTo>
                    <a:cubicBezTo>
                      <a:pt x="2009940" y="4161141"/>
                      <a:pt x="2391368" y="4133009"/>
                      <a:pt x="2744732" y="4005803"/>
                    </a:cubicBezTo>
                    <a:lnTo>
                      <a:pt x="2863851" y="4019550"/>
                    </a:lnTo>
                    <a:cubicBezTo>
                      <a:pt x="2863851" y="4019550"/>
                      <a:pt x="3289301" y="3867150"/>
                      <a:pt x="3308351" y="3771900"/>
                    </a:cubicBezTo>
                    <a:lnTo>
                      <a:pt x="3308351" y="3693675"/>
                    </a:lnTo>
                    <a:cubicBezTo>
                      <a:pt x="3505517" y="3539488"/>
                      <a:pt x="3672909" y="3350636"/>
                      <a:pt x="3802311" y="3136386"/>
                    </a:cubicBezTo>
                    <a:lnTo>
                      <a:pt x="3860801" y="3124200"/>
                    </a:lnTo>
                    <a:cubicBezTo>
                      <a:pt x="3956051" y="3060700"/>
                      <a:pt x="4070351" y="2597150"/>
                      <a:pt x="4070351" y="2597150"/>
                    </a:cubicBezTo>
                    <a:lnTo>
                      <a:pt x="4042767" y="2544356"/>
                    </a:lnTo>
                    <a:cubicBezTo>
                      <a:pt x="4102305" y="2286648"/>
                      <a:pt x="4111768" y="2019899"/>
                      <a:pt x="4070644" y="1758620"/>
                    </a:cubicBezTo>
                    <a:lnTo>
                      <a:pt x="4121151" y="1701800"/>
                    </a:lnTo>
                    <a:cubicBezTo>
                      <a:pt x="4127501" y="1606550"/>
                      <a:pt x="4032251" y="1435100"/>
                      <a:pt x="4032251" y="14351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20000">
                    <a:srgbClr val="FFFFFF"/>
                  </a:gs>
                  <a:gs pos="78000">
                    <a:srgbClr val="0F264C"/>
                  </a:gs>
                  <a:gs pos="100000">
                    <a:srgbClr val="0F264C"/>
                  </a:gs>
                </a:gsLst>
                <a:lin ang="2700006" scaled="0"/>
              </a:gra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7" name="Google Shape;1024;p37">
                <a:extLst>
                  <a:ext uri="{FF2B5EF4-FFF2-40B4-BE49-F238E27FC236}">
                    <a16:creationId xmlns:a16="http://schemas.microsoft.com/office/drawing/2014/main" id="{CD9681DA-C3ED-4E60-9ADE-3BD102794A8B}"/>
                  </a:ext>
                </a:extLst>
              </p:cNvPr>
              <p:cNvGrpSpPr/>
              <p:nvPr/>
            </p:nvGrpSpPr>
            <p:grpSpPr>
              <a:xfrm>
                <a:off x="7782261" y="986828"/>
                <a:ext cx="3509633" cy="3805633"/>
                <a:chOff x="7782261" y="986828"/>
                <a:chExt cx="3509633" cy="3805633"/>
              </a:xfrm>
            </p:grpSpPr>
            <p:sp>
              <p:nvSpPr>
                <p:cNvPr id="228" name="Google Shape;1025;p37">
                  <a:extLst>
                    <a:ext uri="{FF2B5EF4-FFF2-40B4-BE49-F238E27FC236}">
                      <a16:creationId xmlns:a16="http://schemas.microsoft.com/office/drawing/2014/main" id="{65B38A1A-AC63-404A-B106-AD65B1DFDA12}"/>
                    </a:ext>
                  </a:extLst>
                </p:cNvPr>
                <p:cNvSpPr/>
                <p:nvPr/>
              </p:nvSpPr>
              <p:spPr>
                <a:xfrm>
                  <a:off x="8543529" y="1450662"/>
                  <a:ext cx="812800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47700" extrusionOk="0">
                      <a:moveTo>
                        <a:pt x="735016" y="183950"/>
                      </a:moveTo>
                      <a:cubicBezTo>
                        <a:pt x="778405" y="285543"/>
                        <a:pt x="666628" y="430663"/>
                        <a:pt x="485354" y="508084"/>
                      </a:cubicBezTo>
                      <a:cubicBezTo>
                        <a:pt x="304079" y="585505"/>
                        <a:pt x="121953" y="565909"/>
                        <a:pt x="78564" y="464316"/>
                      </a:cubicBezTo>
                      <a:cubicBezTo>
                        <a:pt x="35174" y="362723"/>
                        <a:pt x="146951" y="217604"/>
                        <a:pt x="328226" y="140183"/>
                      </a:cubicBezTo>
                      <a:cubicBezTo>
                        <a:pt x="509500" y="62762"/>
                        <a:pt x="691626" y="82357"/>
                        <a:pt x="735016" y="18395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1026;p37">
                  <a:extLst>
                    <a:ext uri="{FF2B5EF4-FFF2-40B4-BE49-F238E27FC236}">
                      <a16:creationId xmlns:a16="http://schemas.microsoft.com/office/drawing/2014/main" id="{0D163398-F40C-4F7B-8A72-24887B9B591D}"/>
                    </a:ext>
                  </a:extLst>
                </p:cNvPr>
                <p:cNvSpPr/>
                <p:nvPr/>
              </p:nvSpPr>
              <p:spPr>
                <a:xfrm>
                  <a:off x="8612758" y="1543533"/>
                  <a:ext cx="6731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393700" extrusionOk="0">
                      <a:moveTo>
                        <a:pt x="280570" y="97841"/>
                      </a:moveTo>
                      <a:cubicBezTo>
                        <a:pt x="446552" y="26949"/>
                        <a:pt x="613170" y="37452"/>
                        <a:pt x="673419" y="117703"/>
                      </a:cubicBezTo>
                      <a:cubicBezTo>
                        <a:pt x="671958" y="108565"/>
                        <a:pt x="669400" y="99635"/>
                        <a:pt x="665799" y="91110"/>
                      </a:cubicBezTo>
                      <a:cubicBezTo>
                        <a:pt x="622410" y="-10490"/>
                        <a:pt x="440285" y="-30080"/>
                        <a:pt x="259012" y="47339"/>
                      </a:cubicBezTo>
                      <a:cubicBezTo>
                        <a:pt x="77738" y="124758"/>
                        <a:pt x="-34041" y="269881"/>
                        <a:pt x="9349" y="371475"/>
                      </a:cubicBezTo>
                      <a:cubicBezTo>
                        <a:pt x="13026" y="379975"/>
                        <a:pt x="17716" y="388000"/>
                        <a:pt x="23318" y="395376"/>
                      </a:cubicBezTo>
                      <a:cubicBezTo>
                        <a:pt x="6961" y="296354"/>
                        <a:pt x="114587" y="168726"/>
                        <a:pt x="280570" y="978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1027;p37">
                  <a:extLst>
                    <a:ext uri="{FF2B5EF4-FFF2-40B4-BE49-F238E27FC236}">
                      <a16:creationId xmlns:a16="http://schemas.microsoft.com/office/drawing/2014/main" id="{5E8A998D-1C69-42B2-975E-1C48CF65CDD6}"/>
                    </a:ext>
                  </a:extLst>
                </p:cNvPr>
                <p:cNvSpPr/>
                <p:nvPr/>
              </p:nvSpPr>
              <p:spPr>
                <a:xfrm>
                  <a:off x="10860094" y="2509381"/>
                  <a:ext cx="43180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00" h="609600" extrusionOk="0">
                      <a:moveTo>
                        <a:pt x="368538" y="269532"/>
                      </a:moveTo>
                      <a:cubicBezTo>
                        <a:pt x="405225" y="418390"/>
                        <a:pt x="367336" y="555731"/>
                        <a:pt x="283911" y="576292"/>
                      </a:cubicBezTo>
                      <a:cubicBezTo>
                        <a:pt x="200485" y="596852"/>
                        <a:pt x="103115" y="492847"/>
                        <a:pt x="66428" y="343988"/>
                      </a:cubicBezTo>
                      <a:cubicBezTo>
                        <a:pt x="29741" y="195130"/>
                        <a:pt x="67629" y="57789"/>
                        <a:pt x="151055" y="37228"/>
                      </a:cubicBezTo>
                      <a:cubicBezTo>
                        <a:pt x="234481" y="16668"/>
                        <a:pt x="331851" y="120673"/>
                        <a:pt x="368538" y="26953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1028;p37">
                  <a:extLst>
                    <a:ext uri="{FF2B5EF4-FFF2-40B4-BE49-F238E27FC236}">
                      <a16:creationId xmlns:a16="http://schemas.microsoft.com/office/drawing/2014/main" id="{9481E675-6518-4E32-B37F-B40154ABCF36}"/>
                    </a:ext>
                  </a:extLst>
                </p:cNvPr>
                <p:cNvSpPr/>
                <p:nvPr/>
              </p:nvSpPr>
              <p:spPr>
                <a:xfrm>
                  <a:off x="10991056" y="2544077"/>
                  <a:ext cx="2476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539750" extrusionOk="0">
                      <a:moveTo>
                        <a:pt x="196107" y="245142"/>
                      </a:moveTo>
                      <a:cubicBezTo>
                        <a:pt x="229698" y="381438"/>
                        <a:pt x="200737" y="508032"/>
                        <a:pt x="131572" y="544195"/>
                      </a:cubicBezTo>
                      <a:cubicBezTo>
                        <a:pt x="138773" y="544212"/>
                        <a:pt x="145949" y="543359"/>
                        <a:pt x="152946" y="541655"/>
                      </a:cubicBezTo>
                      <a:cubicBezTo>
                        <a:pt x="236372" y="521094"/>
                        <a:pt x="274263" y="383750"/>
                        <a:pt x="237572" y="234893"/>
                      </a:cubicBezTo>
                      <a:cubicBezTo>
                        <a:pt x="200882" y="86036"/>
                        <a:pt x="103518" y="-17964"/>
                        <a:pt x="20091" y="2591"/>
                      </a:cubicBezTo>
                      <a:cubicBezTo>
                        <a:pt x="13109" y="4340"/>
                        <a:pt x="6362" y="6926"/>
                        <a:pt x="0" y="10293"/>
                      </a:cubicBezTo>
                      <a:cubicBezTo>
                        <a:pt x="78054" y="10217"/>
                        <a:pt x="162516" y="108839"/>
                        <a:pt x="196107" y="24514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1029;p37">
                  <a:extLst>
                    <a:ext uri="{FF2B5EF4-FFF2-40B4-BE49-F238E27FC236}">
                      <a16:creationId xmlns:a16="http://schemas.microsoft.com/office/drawing/2014/main" id="{34B4CA5E-A4ED-441F-83A2-7F8D5B27B50F}"/>
                    </a:ext>
                  </a:extLst>
                </p:cNvPr>
                <p:cNvSpPr/>
                <p:nvPr/>
              </p:nvSpPr>
              <p:spPr>
                <a:xfrm>
                  <a:off x="8034994" y="2802312"/>
                  <a:ext cx="406400" cy="63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635000" extrusionOk="0">
                      <a:moveTo>
                        <a:pt x="371103" y="297948"/>
                      </a:moveTo>
                      <a:cubicBezTo>
                        <a:pt x="391614" y="462500"/>
                        <a:pt x="333480" y="605214"/>
                        <a:pt x="241258" y="616709"/>
                      </a:cubicBezTo>
                      <a:cubicBezTo>
                        <a:pt x="149037" y="628204"/>
                        <a:pt x="57648" y="504127"/>
                        <a:pt x="37138" y="339575"/>
                      </a:cubicBezTo>
                      <a:cubicBezTo>
                        <a:pt x="16627" y="175023"/>
                        <a:pt x="74761" y="32309"/>
                        <a:pt x="166983" y="20814"/>
                      </a:cubicBezTo>
                      <a:cubicBezTo>
                        <a:pt x="259205" y="9319"/>
                        <a:pt x="350593" y="133396"/>
                        <a:pt x="371103" y="29794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1030;p37">
                  <a:extLst>
                    <a:ext uri="{FF2B5EF4-FFF2-40B4-BE49-F238E27FC236}">
                      <a16:creationId xmlns:a16="http://schemas.microsoft.com/office/drawing/2014/main" id="{F648044C-1373-478C-91C2-8DE8C2E60F5B}"/>
                    </a:ext>
                  </a:extLst>
                </p:cNvPr>
                <p:cNvSpPr/>
                <p:nvPr/>
              </p:nvSpPr>
              <p:spPr>
                <a:xfrm>
                  <a:off x="8068027" y="2822368"/>
                  <a:ext cx="2286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596900" extrusionOk="0">
                      <a:moveTo>
                        <a:pt x="49953" y="313757"/>
                      </a:moveTo>
                      <a:cubicBezTo>
                        <a:pt x="31170" y="163085"/>
                        <a:pt x="78351" y="30801"/>
                        <a:pt x="157236" y="702"/>
                      </a:cubicBezTo>
                      <a:cubicBezTo>
                        <a:pt x="149505" y="-234"/>
                        <a:pt x="141689" y="-234"/>
                        <a:pt x="133957" y="702"/>
                      </a:cubicBezTo>
                      <a:cubicBezTo>
                        <a:pt x="41737" y="12196"/>
                        <a:pt x="-16398" y="154912"/>
                        <a:pt x="4119" y="319473"/>
                      </a:cubicBezTo>
                      <a:cubicBezTo>
                        <a:pt x="24636" y="484033"/>
                        <a:pt x="116019" y="608105"/>
                        <a:pt x="208240" y="596606"/>
                      </a:cubicBezTo>
                      <a:cubicBezTo>
                        <a:pt x="215962" y="595615"/>
                        <a:pt x="223538" y="593696"/>
                        <a:pt x="230801" y="590890"/>
                      </a:cubicBezTo>
                      <a:cubicBezTo>
                        <a:pt x="146968" y="581086"/>
                        <a:pt x="68736" y="464430"/>
                        <a:pt x="49953" y="3137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1031;p37">
                  <a:extLst>
                    <a:ext uri="{FF2B5EF4-FFF2-40B4-BE49-F238E27FC236}">
                      <a16:creationId xmlns:a16="http://schemas.microsoft.com/office/drawing/2014/main" id="{247C3FF3-A562-47F4-9407-76DC58982D28}"/>
                    </a:ext>
                  </a:extLst>
                </p:cNvPr>
                <p:cNvSpPr/>
                <p:nvPr/>
              </p:nvSpPr>
              <p:spPr>
                <a:xfrm>
                  <a:off x="9716872" y="4417811"/>
                  <a:ext cx="5334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374650" extrusionOk="0">
                      <a:moveTo>
                        <a:pt x="505562" y="132846"/>
                      </a:moveTo>
                      <a:cubicBezTo>
                        <a:pt x="522949" y="206214"/>
                        <a:pt x="430917" y="290841"/>
                        <a:pt x="300003" y="321865"/>
                      </a:cubicBezTo>
                      <a:cubicBezTo>
                        <a:pt x="169090" y="352889"/>
                        <a:pt x="48868" y="318562"/>
                        <a:pt x="31482" y="245193"/>
                      </a:cubicBezTo>
                      <a:cubicBezTo>
                        <a:pt x="14095" y="171824"/>
                        <a:pt x="106126" y="87198"/>
                        <a:pt x="237040" y="56174"/>
                      </a:cubicBezTo>
                      <a:cubicBezTo>
                        <a:pt x="367953" y="25150"/>
                        <a:pt x="488175" y="59477"/>
                        <a:pt x="505562" y="13284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1032;p37">
                  <a:extLst>
                    <a:ext uri="{FF2B5EF4-FFF2-40B4-BE49-F238E27FC236}">
                      <a16:creationId xmlns:a16="http://schemas.microsoft.com/office/drawing/2014/main" id="{588D4ECD-72C7-4270-A206-3FCC78AA6411}"/>
                    </a:ext>
                  </a:extLst>
                </p:cNvPr>
                <p:cNvSpPr/>
                <p:nvPr/>
              </p:nvSpPr>
              <p:spPr>
                <a:xfrm>
                  <a:off x="9746305" y="4533062"/>
                  <a:ext cx="476250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0" h="215900" extrusionOk="0">
                      <a:moveTo>
                        <a:pt x="261930" y="170243"/>
                      </a:moveTo>
                      <a:cubicBezTo>
                        <a:pt x="142061" y="198647"/>
                        <a:pt x="31215" y="172238"/>
                        <a:pt x="5" y="111258"/>
                      </a:cubicBezTo>
                      <a:cubicBezTo>
                        <a:pt x="-69" y="117577"/>
                        <a:pt x="618" y="123881"/>
                        <a:pt x="2050" y="130035"/>
                      </a:cubicBezTo>
                      <a:cubicBezTo>
                        <a:pt x="19436" y="203403"/>
                        <a:pt x="139654" y="237732"/>
                        <a:pt x="270573" y="206712"/>
                      </a:cubicBezTo>
                      <a:cubicBezTo>
                        <a:pt x="401490" y="175692"/>
                        <a:pt x="493514" y="91059"/>
                        <a:pt x="476128" y="17691"/>
                      </a:cubicBezTo>
                      <a:cubicBezTo>
                        <a:pt x="474648" y="11550"/>
                        <a:pt x="472432" y="5611"/>
                        <a:pt x="469531" y="0"/>
                      </a:cubicBezTo>
                      <a:cubicBezTo>
                        <a:pt x="468985" y="68491"/>
                        <a:pt x="381780" y="141808"/>
                        <a:pt x="261930" y="170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1033;p37">
                  <a:extLst>
                    <a:ext uri="{FF2B5EF4-FFF2-40B4-BE49-F238E27FC236}">
                      <a16:creationId xmlns:a16="http://schemas.microsoft.com/office/drawing/2014/main" id="{A3447F22-BBCF-4AB9-A448-CBA5521CAEB9}"/>
                    </a:ext>
                  </a:extLst>
                </p:cNvPr>
                <p:cNvSpPr/>
                <p:nvPr/>
              </p:nvSpPr>
              <p:spPr>
                <a:xfrm>
                  <a:off x="10308085" y="3788883"/>
                  <a:ext cx="673100" cy="6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100" h="641350" extrusionOk="0">
                      <a:moveTo>
                        <a:pt x="566312" y="128123"/>
                      </a:moveTo>
                      <a:cubicBezTo>
                        <a:pt x="626562" y="198883"/>
                        <a:pt x="573051" y="343395"/>
                        <a:pt x="446793" y="450898"/>
                      </a:cubicBezTo>
                      <a:cubicBezTo>
                        <a:pt x="320535" y="558402"/>
                        <a:pt x="169341" y="588188"/>
                        <a:pt x="109091" y="517428"/>
                      </a:cubicBezTo>
                      <a:cubicBezTo>
                        <a:pt x="48842" y="446667"/>
                        <a:pt x="102352" y="302156"/>
                        <a:pt x="228610" y="194652"/>
                      </a:cubicBezTo>
                      <a:cubicBezTo>
                        <a:pt x="354868" y="87149"/>
                        <a:pt x="506063" y="57362"/>
                        <a:pt x="566312" y="12812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1034;p37">
                  <a:extLst>
                    <a:ext uri="{FF2B5EF4-FFF2-40B4-BE49-F238E27FC236}">
                      <a16:creationId xmlns:a16="http://schemas.microsoft.com/office/drawing/2014/main" id="{32575687-71CE-4DCD-8F64-2F3C007DEAA7}"/>
                    </a:ext>
                  </a:extLst>
                </p:cNvPr>
                <p:cNvSpPr/>
                <p:nvPr/>
              </p:nvSpPr>
              <p:spPr>
                <a:xfrm>
                  <a:off x="10404386" y="3901256"/>
                  <a:ext cx="488950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438150" extrusionOk="0">
                      <a:moveTo>
                        <a:pt x="320535" y="303320"/>
                      </a:moveTo>
                      <a:cubicBezTo>
                        <a:pt x="204928" y="401745"/>
                        <a:pt x="68441" y="434975"/>
                        <a:pt x="0" y="385566"/>
                      </a:cubicBezTo>
                      <a:cubicBezTo>
                        <a:pt x="3463" y="392540"/>
                        <a:pt x="7752" y="399073"/>
                        <a:pt x="12776" y="405022"/>
                      </a:cubicBezTo>
                      <a:cubicBezTo>
                        <a:pt x="73025" y="475786"/>
                        <a:pt x="224231" y="445998"/>
                        <a:pt x="350482" y="338493"/>
                      </a:cubicBezTo>
                      <a:cubicBezTo>
                        <a:pt x="476733" y="230987"/>
                        <a:pt x="530251" y="86474"/>
                        <a:pt x="470002" y="15716"/>
                      </a:cubicBezTo>
                      <a:cubicBezTo>
                        <a:pt x="464938" y="9809"/>
                        <a:pt x="459181" y="4532"/>
                        <a:pt x="452857" y="0"/>
                      </a:cubicBezTo>
                      <a:cubicBezTo>
                        <a:pt x="490690" y="75463"/>
                        <a:pt x="436144" y="204882"/>
                        <a:pt x="320535" y="303320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1035;p37">
                  <a:extLst>
                    <a:ext uri="{FF2B5EF4-FFF2-40B4-BE49-F238E27FC236}">
                      <a16:creationId xmlns:a16="http://schemas.microsoft.com/office/drawing/2014/main" id="{4139A1C6-182A-422B-BE6E-ACCD7ADFC6ED}"/>
                    </a:ext>
                  </a:extLst>
                </p:cNvPr>
                <p:cNvSpPr/>
                <p:nvPr/>
              </p:nvSpPr>
              <p:spPr>
                <a:xfrm>
                  <a:off x="9830407" y="2168692"/>
                  <a:ext cx="812800" cy="7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04850" extrusionOk="0">
                      <a:moveTo>
                        <a:pt x="512074" y="184019"/>
                      </a:moveTo>
                      <a:cubicBezTo>
                        <a:pt x="680968" y="285650"/>
                        <a:pt x="771711" y="444771"/>
                        <a:pt x="714754" y="539426"/>
                      </a:cubicBezTo>
                      <a:cubicBezTo>
                        <a:pt x="657796" y="634081"/>
                        <a:pt x="474706" y="628426"/>
                        <a:pt x="305811" y="526795"/>
                      </a:cubicBezTo>
                      <a:cubicBezTo>
                        <a:pt x="136916" y="425165"/>
                        <a:pt x="46173" y="266044"/>
                        <a:pt x="103131" y="171388"/>
                      </a:cubicBezTo>
                      <a:cubicBezTo>
                        <a:pt x="160089" y="76733"/>
                        <a:pt x="343179" y="82388"/>
                        <a:pt x="512074" y="18401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1036;p37">
                  <a:extLst>
                    <a:ext uri="{FF2B5EF4-FFF2-40B4-BE49-F238E27FC236}">
                      <a16:creationId xmlns:a16="http://schemas.microsoft.com/office/drawing/2014/main" id="{8492AA97-6724-489E-BBF3-1A9E282E2BDA}"/>
                    </a:ext>
                  </a:extLst>
                </p:cNvPr>
                <p:cNvSpPr/>
                <p:nvPr/>
              </p:nvSpPr>
              <p:spPr>
                <a:xfrm>
                  <a:off x="9922351" y="2272645"/>
                  <a:ext cx="6350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" h="457200" extrusionOk="0">
                      <a:moveTo>
                        <a:pt x="391846" y="127141"/>
                      </a:moveTo>
                      <a:cubicBezTo>
                        <a:pt x="546494" y="220200"/>
                        <a:pt x="635527" y="361418"/>
                        <a:pt x="605740" y="457252"/>
                      </a:cubicBezTo>
                      <a:cubicBezTo>
                        <a:pt x="612292" y="450714"/>
                        <a:pt x="618032" y="443410"/>
                        <a:pt x="622834" y="435497"/>
                      </a:cubicBezTo>
                      <a:cubicBezTo>
                        <a:pt x="679793" y="340844"/>
                        <a:pt x="589052" y="181726"/>
                        <a:pt x="420154" y="80094"/>
                      </a:cubicBezTo>
                      <a:cubicBezTo>
                        <a:pt x="251257" y="-21538"/>
                        <a:pt x="68174" y="-27221"/>
                        <a:pt x="11214" y="67464"/>
                      </a:cubicBezTo>
                      <a:cubicBezTo>
                        <a:pt x="6469" y="75411"/>
                        <a:pt x="2704" y="83904"/>
                        <a:pt x="0" y="92756"/>
                      </a:cubicBezTo>
                      <a:cubicBezTo>
                        <a:pt x="70720" y="21553"/>
                        <a:pt x="237198" y="34082"/>
                        <a:pt x="391846" y="12714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1037;p37">
                  <a:extLst>
                    <a:ext uri="{FF2B5EF4-FFF2-40B4-BE49-F238E27FC236}">
                      <a16:creationId xmlns:a16="http://schemas.microsoft.com/office/drawing/2014/main" id="{3FD68F5C-E253-4CB7-9EC9-F45169104EE7}"/>
                    </a:ext>
                  </a:extLst>
                </p:cNvPr>
                <p:cNvSpPr/>
                <p:nvPr/>
              </p:nvSpPr>
              <p:spPr>
                <a:xfrm>
                  <a:off x="10150746" y="1432766"/>
                  <a:ext cx="5778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0" h="476250" extrusionOk="0">
                      <a:moveTo>
                        <a:pt x="354622" y="112111"/>
                      </a:moveTo>
                      <a:cubicBezTo>
                        <a:pt x="481073" y="174029"/>
                        <a:pt x="555450" y="281672"/>
                        <a:pt x="520749" y="352540"/>
                      </a:cubicBezTo>
                      <a:cubicBezTo>
                        <a:pt x="486048" y="423408"/>
                        <a:pt x="355409" y="430664"/>
                        <a:pt x="228959" y="368747"/>
                      </a:cubicBezTo>
                      <a:cubicBezTo>
                        <a:pt x="102508" y="306829"/>
                        <a:pt x="28131" y="199186"/>
                        <a:pt x="62832" y="128318"/>
                      </a:cubicBezTo>
                      <a:cubicBezTo>
                        <a:pt x="97533" y="57450"/>
                        <a:pt x="228172" y="50194"/>
                        <a:pt x="354622" y="11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1038;p37">
                  <a:extLst>
                    <a:ext uri="{FF2B5EF4-FFF2-40B4-BE49-F238E27FC236}">
                      <a16:creationId xmlns:a16="http://schemas.microsoft.com/office/drawing/2014/main" id="{F33F014B-1E91-43A2-8DCB-20678A77649C}"/>
                    </a:ext>
                  </a:extLst>
                </p:cNvPr>
                <p:cNvSpPr/>
                <p:nvPr/>
              </p:nvSpPr>
              <p:spPr>
                <a:xfrm>
                  <a:off x="10207168" y="1502849"/>
                  <a:ext cx="46990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 h="298450" extrusionOk="0">
                      <a:moveTo>
                        <a:pt x="280994" y="77284"/>
                      </a:moveTo>
                      <a:cubicBezTo>
                        <a:pt x="396773" y="133977"/>
                        <a:pt x="468833" y="228992"/>
                        <a:pt x="453543" y="299020"/>
                      </a:cubicBezTo>
                      <a:cubicBezTo>
                        <a:pt x="457790" y="293970"/>
                        <a:pt x="461414" y="288426"/>
                        <a:pt x="464338" y="282510"/>
                      </a:cubicBezTo>
                      <a:cubicBezTo>
                        <a:pt x="499040" y="211638"/>
                        <a:pt x="424662" y="103993"/>
                        <a:pt x="298215" y="42080"/>
                      </a:cubicBezTo>
                      <a:cubicBezTo>
                        <a:pt x="171768" y="-19832"/>
                        <a:pt x="41123" y="-12587"/>
                        <a:pt x="6426" y="58279"/>
                      </a:cubicBezTo>
                      <a:cubicBezTo>
                        <a:pt x="3541" y="64230"/>
                        <a:pt x="1383" y="70506"/>
                        <a:pt x="0" y="76973"/>
                      </a:cubicBezTo>
                      <a:cubicBezTo>
                        <a:pt x="45968" y="21925"/>
                        <a:pt x="165208" y="20585"/>
                        <a:pt x="280994" y="77284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1039;p37">
                  <a:extLst>
                    <a:ext uri="{FF2B5EF4-FFF2-40B4-BE49-F238E27FC236}">
                      <a16:creationId xmlns:a16="http://schemas.microsoft.com/office/drawing/2014/main" id="{4E27BE5A-5381-4AAF-A263-CBE570C4DE54}"/>
                    </a:ext>
                  </a:extLst>
                </p:cNvPr>
                <p:cNvSpPr/>
                <p:nvPr/>
              </p:nvSpPr>
              <p:spPr>
                <a:xfrm>
                  <a:off x="7852752" y="2564556"/>
                  <a:ext cx="158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85750" extrusionOk="0">
                      <a:moveTo>
                        <a:pt x="83161" y="866"/>
                      </a:moveTo>
                      <a:cubicBezTo>
                        <a:pt x="127382" y="1345"/>
                        <a:pt x="162537" y="65697"/>
                        <a:pt x="161684" y="144600"/>
                      </a:cubicBezTo>
                      <a:cubicBezTo>
                        <a:pt x="160830" y="223503"/>
                        <a:pt x="124289" y="287078"/>
                        <a:pt x="80069" y="286600"/>
                      </a:cubicBezTo>
                      <a:cubicBezTo>
                        <a:pt x="35848" y="286121"/>
                        <a:pt x="692" y="221770"/>
                        <a:pt x="1546" y="142867"/>
                      </a:cubicBezTo>
                      <a:cubicBezTo>
                        <a:pt x="2400" y="63964"/>
                        <a:pt x="38940" y="388"/>
                        <a:pt x="83161" y="866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1040;p37">
                  <a:extLst>
                    <a:ext uri="{FF2B5EF4-FFF2-40B4-BE49-F238E27FC236}">
                      <a16:creationId xmlns:a16="http://schemas.microsoft.com/office/drawing/2014/main" id="{7B28A3BC-405E-49AE-AD8F-F5B9BDC3F17C}"/>
                    </a:ext>
                  </a:extLst>
                </p:cNvPr>
                <p:cNvSpPr/>
                <p:nvPr/>
              </p:nvSpPr>
              <p:spPr>
                <a:xfrm>
                  <a:off x="7854243" y="2565397"/>
                  <a:ext cx="88900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279400" extrusionOk="0">
                      <a:moveTo>
                        <a:pt x="21993" y="142243"/>
                      </a:moveTo>
                      <a:cubicBezTo>
                        <a:pt x="22773" y="69999"/>
                        <a:pt x="53482" y="10639"/>
                        <a:pt x="92605" y="1495"/>
                      </a:cubicBezTo>
                      <a:cubicBezTo>
                        <a:pt x="89018" y="559"/>
                        <a:pt x="85332" y="58"/>
                        <a:pt x="81626" y="3"/>
                      </a:cubicBezTo>
                      <a:cubicBezTo>
                        <a:pt x="37411" y="-474"/>
                        <a:pt x="866" y="63103"/>
                        <a:pt x="15" y="142008"/>
                      </a:cubicBezTo>
                      <a:cubicBezTo>
                        <a:pt x="-836" y="220913"/>
                        <a:pt x="34305" y="285257"/>
                        <a:pt x="78539" y="285740"/>
                      </a:cubicBezTo>
                      <a:cubicBezTo>
                        <a:pt x="82245" y="285761"/>
                        <a:pt x="85940" y="285334"/>
                        <a:pt x="89544" y="284470"/>
                      </a:cubicBezTo>
                      <a:cubicBezTo>
                        <a:pt x="50624" y="274507"/>
                        <a:pt x="21212" y="214493"/>
                        <a:pt x="21993" y="142243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1041;p37">
                  <a:extLst>
                    <a:ext uri="{FF2B5EF4-FFF2-40B4-BE49-F238E27FC236}">
                      <a16:creationId xmlns:a16="http://schemas.microsoft.com/office/drawing/2014/main" id="{0DB73196-F8F0-4AB0-8E87-E04EDABB92A0}"/>
                    </a:ext>
                  </a:extLst>
                </p:cNvPr>
                <p:cNvSpPr/>
                <p:nvPr/>
              </p:nvSpPr>
              <p:spPr>
                <a:xfrm>
                  <a:off x="9852336" y="1635727"/>
                  <a:ext cx="3175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247650" extrusionOk="0">
                      <a:moveTo>
                        <a:pt x="189428" y="49435"/>
                      </a:moveTo>
                      <a:cubicBezTo>
                        <a:pt x="263443" y="76737"/>
                        <a:pt x="311040" y="132497"/>
                        <a:pt x="295739" y="173978"/>
                      </a:cubicBezTo>
                      <a:cubicBezTo>
                        <a:pt x="280438" y="215460"/>
                        <a:pt x="208032" y="226955"/>
                        <a:pt x="134017" y="199653"/>
                      </a:cubicBezTo>
                      <a:cubicBezTo>
                        <a:pt x="60001" y="172350"/>
                        <a:pt x="12404" y="116591"/>
                        <a:pt x="27705" y="75109"/>
                      </a:cubicBezTo>
                      <a:cubicBezTo>
                        <a:pt x="43007" y="33627"/>
                        <a:pt x="115412" y="22133"/>
                        <a:pt x="189428" y="4943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1042;p37">
                  <a:extLst>
                    <a:ext uri="{FF2B5EF4-FFF2-40B4-BE49-F238E27FC236}">
                      <a16:creationId xmlns:a16="http://schemas.microsoft.com/office/drawing/2014/main" id="{C32407FE-A8F0-45B3-92E5-5ADC43CA56CD}"/>
                    </a:ext>
                  </a:extLst>
                </p:cNvPr>
                <p:cNvSpPr/>
                <p:nvPr/>
              </p:nvSpPr>
              <p:spPr>
                <a:xfrm>
                  <a:off x="9874180" y="1665852"/>
                  <a:ext cx="27305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50" h="146050" extrusionOk="0">
                      <a:moveTo>
                        <a:pt x="156673" y="35408"/>
                      </a:moveTo>
                      <a:cubicBezTo>
                        <a:pt x="224472" y="60382"/>
                        <a:pt x="270091" y="109220"/>
                        <a:pt x="265576" y="149136"/>
                      </a:cubicBezTo>
                      <a:cubicBezTo>
                        <a:pt x="267659" y="146074"/>
                        <a:pt x="269365" y="142772"/>
                        <a:pt x="270656" y="139300"/>
                      </a:cubicBezTo>
                      <a:cubicBezTo>
                        <a:pt x="285934" y="97803"/>
                        <a:pt x="238271" y="42056"/>
                        <a:pt x="164255" y="14783"/>
                      </a:cubicBezTo>
                      <a:cubicBezTo>
                        <a:pt x="90239" y="-12490"/>
                        <a:pt x="17793" y="-952"/>
                        <a:pt x="2508" y="40545"/>
                      </a:cubicBezTo>
                      <a:cubicBezTo>
                        <a:pt x="1243" y="44030"/>
                        <a:pt x="401" y="47654"/>
                        <a:pt x="0" y="51340"/>
                      </a:cubicBezTo>
                      <a:cubicBezTo>
                        <a:pt x="22472" y="18022"/>
                        <a:pt x="88874" y="10440"/>
                        <a:pt x="156673" y="3540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1043;p37">
                  <a:extLst>
                    <a:ext uri="{FF2B5EF4-FFF2-40B4-BE49-F238E27FC236}">
                      <a16:creationId xmlns:a16="http://schemas.microsoft.com/office/drawing/2014/main" id="{DEDE4BA3-333B-44DB-9BCB-04642ED07DFD}"/>
                    </a:ext>
                  </a:extLst>
                </p:cNvPr>
                <p:cNvSpPr/>
                <p:nvPr/>
              </p:nvSpPr>
              <p:spPr>
                <a:xfrm>
                  <a:off x="8129275" y="3889326"/>
                  <a:ext cx="5334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495300" extrusionOk="0">
                      <a:moveTo>
                        <a:pt x="349824" y="143218"/>
                      </a:moveTo>
                      <a:cubicBezTo>
                        <a:pt x="454369" y="222315"/>
                        <a:pt x="503183" y="333933"/>
                        <a:pt x="458854" y="392524"/>
                      </a:cubicBezTo>
                      <a:cubicBezTo>
                        <a:pt x="414525" y="451114"/>
                        <a:pt x="293839" y="434491"/>
                        <a:pt x="189295" y="355393"/>
                      </a:cubicBezTo>
                      <a:cubicBezTo>
                        <a:pt x="84750" y="276296"/>
                        <a:pt x="35935" y="164678"/>
                        <a:pt x="80264" y="106088"/>
                      </a:cubicBezTo>
                      <a:cubicBezTo>
                        <a:pt x="124593" y="47497"/>
                        <a:pt x="245279" y="64121"/>
                        <a:pt x="349824" y="143218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1044;p37">
                  <a:extLst>
                    <a:ext uri="{FF2B5EF4-FFF2-40B4-BE49-F238E27FC236}">
                      <a16:creationId xmlns:a16="http://schemas.microsoft.com/office/drawing/2014/main" id="{7AC561E4-98A6-462E-902F-765981D3E762}"/>
                    </a:ext>
                  </a:extLst>
                </p:cNvPr>
                <p:cNvSpPr/>
                <p:nvPr/>
              </p:nvSpPr>
              <p:spPr>
                <a:xfrm>
                  <a:off x="8198451" y="3980510"/>
                  <a:ext cx="400050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330200" extrusionOk="0">
                      <a:moveTo>
                        <a:pt x="147500" y="233521"/>
                      </a:moveTo>
                      <a:cubicBezTo>
                        <a:pt x="51730" y="161043"/>
                        <a:pt x="2765" y="61316"/>
                        <a:pt x="29232" y="0"/>
                      </a:cubicBezTo>
                      <a:cubicBezTo>
                        <a:pt x="24434" y="3866"/>
                        <a:pt x="20121" y="8296"/>
                        <a:pt x="16386" y="13195"/>
                      </a:cubicBezTo>
                      <a:cubicBezTo>
                        <a:pt x="-27976" y="71812"/>
                        <a:pt x="20831" y="183502"/>
                        <a:pt x="125453" y="262655"/>
                      </a:cubicBezTo>
                      <a:cubicBezTo>
                        <a:pt x="230076" y="341808"/>
                        <a:pt x="350802" y="358458"/>
                        <a:pt x="395163" y="299834"/>
                      </a:cubicBezTo>
                      <a:cubicBezTo>
                        <a:pt x="398865" y="294911"/>
                        <a:pt x="401957" y="289557"/>
                        <a:pt x="404370" y="283890"/>
                      </a:cubicBezTo>
                      <a:cubicBezTo>
                        <a:pt x="352548" y="326022"/>
                        <a:pt x="243271" y="305994"/>
                        <a:pt x="147500" y="23352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1045;p37">
                  <a:extLst>
                    <a:ext uri="{FF2B5EF4-FFF2-40B4-BE49-F238E27FC236}">
                      <a16:creationId xmlns:a16="http://schemas.microsoft.com/office/drawing/2014/main" id="{42F3F16B-B8FD-416D-AFD3-42DA94BB45E3}"/>
                    </a:ext>
                  </a:extLst>
                </p:cNvPr>
                <p:cNvSpPr/>
                <p:nvPr/>
              </p:nvSpPr>
              <p:spPr>
                <a:xfrm>
                  <a:off x="8914257" y="2683996"/>
                  <a:ext cx="552450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0" h="539750" extrusionOk="0">
                      <a:moveTo>
                        <a:pt x="459571" y="102111"/>
                      </a:moveTo>
                      <a:cubicBezTo>
                        <a:pt x="512138" y="158505"/>
                        <a:pt x="473180" y="280257"/>
                        <a:pt x="372556" y="374051"/>
                      </a:cubicBezTo>
                      <a:cubicBezTo>
                        <a:pt x="271932" y="467845"/>
                        <a:pt x="147747" y="498163"/>
                        <a:pt x="95180" y="441769"/>
                      </a:cubicBezTo>
                      <a:cubicBezTo>
                        <a:pt x="42614" y="385374"/>
                        <a:pt x="81572" y="263623"/>
                        <a:pt x="182196" y="169829"/>
                      </a:cubicBezTo>
                      <a:cubicBezTo>
                        <a:pt x="282820" y="76035"/>
                        <a:pt x="407005" y="45717"/>
                        <a:pt x="459571" y="102111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1046;p37">
                  <a:extLst>
                    <a:ext uri="{FF2B5EF4-FFF2-40B4-BE49-F238E27FC236}">
                      <a16:creationId xmlns:a16="http://schemas.microsoft.com/office/drawing/2014/main" id="{026E8456-38AA-47E2-8FA0-F838CDC77CE4}"/>
                    </a:ext>
                  </a:extLst>
                </p:cNvPr>
                <p:cNvSpPr/>
                <p:nvPr/>
              </p:nvSpPr>
              <p:spPr>
                <a:xfrm>
                  <a:off x="8986030" y="2757731"/>
                  <a:ext cx="393700" cy="37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374650" extrusionOk="0">
                      <a:moveTo>
                        <a:pt x="136545" y="124115"/>
                      </a:moveTo>
                      <a:cubicBezTo>
                        <a:pt x="228677" y="38231"/>
                        <a:pt x="340526" y="5617"/>
                        <a:pt x="399105" y="44009"/>
                      </a:cubicBezTo>
                      <a:cubicBezTo>
                        <a:pt x="395978" y="38356"/>
                        <a:pt x="392178" y="33103"/>
                        <a:pt x="387789" y="28363"/>
                      </a:cubicBezTo>
                      <a:cubicBezTo>
                        <a:pt x="335224" y="-28032"/>
                        <a:pt x="211037" y="2290"/>
                        <a:pt x="110415" y="96086"/>
                      </a:cubicBezTo>
                      <a:cubicBezTo>
                        <a:pt x="9793" y="189882"/>
                        <a:pt x="-29170" y="311630"/>
                        <a:pt x="23420" y="368024"/>
                      </a:cubicBezTo>
                      <a:cubicBezTo>
                        <a:pt x="27842" y="372733"/>
                        <a:pt x="32816" y="376891"/>
                        <a:pt x="38235" y="380407"/>
                      </a:cubicBezTo>
                      <a:cubicBezTo>
                        <a:pt x="4027" y="319282"/>
                        <a:pt x="44407" y="209998"/>
                        <a:pt x="136545" y="124115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1047;p37">
                  <a:extLst>
                    <a:ext uri="{FF2B5EF4-FFF2-40B4-BE49-F238E27FC236}">
                      <a16:creationId xmlns:a16="http://schemas.microsoft.com/office/drawing/2014/main" id="{1B06CA78-DAF5-430F-8A01-07C9C6C5FDC6}"/>
                    </a:ext>
                  </a:extLst>
                </p:cNvPr>
                <p:cNvSpPr/>
                <p:nvPr/>
              </p:nvSpPr>
              <p:spPr>
                <a:xfrm>
                  <a:off x="9259313" y="3652427"/>
                  <a:ext cx="66040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393700" extrusionOk="0">
                      <a:moveTo>
                        <a:pt x="654516" y="180539"/>
                      </a:moveTo>
                      <a:cubicBezTo>
                        <a:pt x="660171" y="280248"/>
                        <a:pt x="520529" y="369257"/>
                        <a:pt x="342617" y="379347"/>
                      </a:cubicBezTo>
                      <a:cubicBezTo>
                        <a:pt x="164704" y="389438"/>
                        <a:pt x="15894" y="316787"/>
                        <a:pt x="10239" y="217078"/>
                      </a:cubicBezTo>
                      <a:cubicBezTo>
                        <a:pt x="4584" y="117370"/>
                        <a:pt x="144226" y="28360"/>
                        <a:pt x="322139" y="18270"/>
                      </a:cubicBezTo>
                      <a:cubicBezTo>
                        <a:pt x="500051" y="8180"/>
                        <a:pt x="648861" y="80830"/>
                        <a:pt x="654516" y="180539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1048;p37">
                  <a:extLst>
                    <a:ext uri="{FF2B5EF4-FFF2-40B4-BE49-F238E27FC236}">
                      <a16:creationId xmlns:a16="http://schemas.microsoft.com/office/drawing/2014/main" id="{F61E911D-B8B4-46E5-A365-1DB032EB6951}"/>
                    </a:ext>
                  </a:extLst>
                </p:cNvPr>
                <p:cNvSpPr/>
                <p:nvPr/>
              </p:nvSpPr>
              <p:spPr>
                <a:xfrm>
                  <a:off x="9269395" y="3808400"/>
                  <a:ext cx="641350" cy="2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22250" extrusionOk="0">
                      <a:moveTo>
                        <a:pt x="329710" y="173857"/>
                      </a:moveTo>
                      <a:cubicBezTo>
                        <a:pt x="166807" y="183090"/>
                        <a:pt x="28383" y="122942"/>
                        <a:pt x="1834" y="36189"/>
                      </a:cubicBezTo>
                      <a:cubicBezTo>
                        <a:pt x="270" y="44409"/>
                        <a:pt x="-296" y="52788"/>
                        <a:pt x="145" y="61144"/>
                      </a:cubicBezTo>
                      <a:cubicBezTo>
                        <a:pt x="5796" y="160839"/>
                        <a:pt x="154608" y="233502"/>
                        <a:pt x="332517" y="223412"/>
                      </a:cubicBezTo>
                      <a:cubicBezTo>
                        <a:pt x="510425" y="213322"/>
                        <a:pt x="650073" y="124314"/>
                        <a:pt x="644416" y="24606"/>
                      </a:cubicBezTo>
                      <a:cubicBezTo>
                        <a:pt x="643913" y="16252"/>
                        <a:pt x="642401" y="7991"/>
                        <a:pt x="639914" y="0"/>
                      </a:cubicBezTo>
                      <a:cubicBezTo>
                        <a:pt x="623346" y="89230"/>
                        <a:pt x="492613" y="164617"/>
                        <a:pt x="329710" y="17385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1049;p37">
                  <a:extLst>
                    <a:ext uri="{FF2B5EF4-FFF2-40B4-BE49-F238E27FC236}">
                      <a16:creationId xmlns:a16="http://schemas.microsoft.com/office/drawing/2014/main" id="{1F850B5B-7F30-4F79-A1E2-DF669A5C7D6B}"/>
                    </a:ext>
                  </a:extLst>
                </p:cNvPr>
                <p:cNvSpPr/>
                <p:nvPr/>
              </p:nvSpPr>
              <p:spPr>
                <a:xfrm>
                  <a:off x="9926284" y="986828"/>
                  <a:ext cx="641350" cy="2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50" h="203200" extrusionOk="0">
                      <a:moveTo>
                        <a:pt x="316266" y="54572"/>
                      </a:moveTo>
                      <a:cubicBezTo>
                        <a:pt x="153707" y="21698"/>
                        <a:pt x="94016" y="22822"/>
                        <a:pt x="5809" y="0"/>
                      </a:cubicBezTo>
                      <a:cubicBezTo>
                        <a:pt x="3158" y="3048"/>
                        <a:pt x="1310" y="6711"/>
                        <a:pt x="437" y="10655"/>
                      </a:cubicBezTo>
                      <a:cubicBezTo>
                        <a:pt x="-8739" y="56026"/>
                        <a:pt x="127773" y="121907"/>
                        <a:pt x="305338" y="157817"/>
                      </a:cubicBezTo>
                      <a:cubicBezTo>
                        <a:pt x="482903" y="193726"/>
                        <a:pt x="637291" y="233293"/>
                        <a:pt x="646466" y="187922"/>
                      </a:cubicBezTo>
                      <a:cubicBezTo>
                        <a:pt x="647241" y="184112"/>
                        <a:pt x="478826" y="87446"/>
                        <a:pt x="316266" y="54572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1050;p37">
                  <a:extLst>
                    <a:ext uri="{FF2B5EF4-FFF2-40B4-BE49-F238E27FC236}">
                      <a16:creationId xmlns:a16="http://schemas.microsoft.com/office/drawing/2014/main" id="{4D972FE7-24D8-4DD8-B7C7-BA0C8C7DAEB2}"/>
                    </a:ext>
                  </a:extLst>
                </p:cNvPr>
                <p:cNvSpPr/>
                <p:nvPr/>
              </p:nvSpPr>
              <p:spPr>
                <a:xfrm>
                  <a:off x="7782261" y="1461503"/>
                  <a:ext cx="406400" cy="59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596900" extrusionOk="0">
                      <a:moveTo>
                        <a:pt x="91739" y="240297"/>
                      </a:moveTo>
                      <a:cubicBezTo>
                        <a:pt x="-7524" y="389833"/>
                        <a:pt x="2839" y="513347"/>
                        <a:pt x="0" y="585737"/>
                      </a:cubicBezTo>
                      <a:cubicBezTo>
                        <a:pt x="1701" y="589437"/>
                        <a:pt x="4361" y="592616"/>
                        <a:pt x="7703" y="594944"/>
                      </a:cubicBezTo>
                      <a:cubicBezTo>
                        <a:pt x="46266" y="620547"/>
                        <a:pt x="97625" y="479793"/>
                        <a:pt x="206039" y="316478"/>
                      </a:cubicBezTo>
                      <a:cubicBezTo>
                        <a:pt x="314452" y="153162"/>
                        <a:pt x="438862" y="29121"/>
                        <a:pt x="400291" y="3524"/>
                      </a:cubicBezTo>
                      <a:cubicBezTo>
                        <a:pt x="396850" y="1349"/>
                        <a:pt x="392892" y="133"/>
                        <a:pt x="388823" y="0"/>
                      </a:cubicBezTo>
                      <a:cubicBezTo>
                        <a:pt x="307639" y="43447"/>
                        <a:pt x="191002" y="90761"/>
                        <a:pt x="91739" y="240297"/>
                      </a:cubicBezTo>
                      <a:close/>
                    </a:path>
                  </a:pathLst>
                </a:custGeom>
                <a:solidFill>
                  <a:srgbClr val="0E003F">
                    <a:alpha val="9800"/>
                  </a:srgbClr>
                </a:solidFill>
                <a:ln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B6F5BDB-819A-4D52-9307-BF3CA0F34706}"/>
                </a:ext>
              </a:extLst>
            </p:cNvPr>
            <p:cNvSpPr txBox="1"/>
            <p:nvPr/>
          </p:nvSpPr>
          <p:spPr>
            <a:xfrm>
              <a:off x="4796549" y="3425319"/>
              <a:ext cx="1401150" cy="52322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Long memory-access latency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1E66944-E187-4625-B952-5981A90C93B7}"/>
              </a:ext>
            </a:extLst>
          </p:cNvPr>
          <p:cNvSpPr txBox="1"/>
          <p:nvPr/>
        </p:nvSpPr>
        <p:spPr>
          <a:xfrm>
            <a:off x="415254" y="2237285"/>
            <a:ext cx="1433784" cy="400110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RFVP</a:t>
            </a:r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B62E2930-C534-42AA-A076-D2EDFDA6C6CA}"/>
              </a:ext>
            </a:extLst>
          </p:cNvPr>
          <p:cNvCxnSpPr>
            <a:cxnSpLocks/>
          </p:cNvCxnSpPr>
          <p:nvPr/>
        </p:nvCxnSpPr>
        <p:spPr>
          <a:xfrm>
            <a:off x="1725134" y="2895662"/>
            <a:ext cx="3541332" cy="928404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127000">
              <a:srgbClr val="FF0000">
                <a:alpha val="22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tar: 5 Points 221">
            <a:extLst>
              <a:ext uri="{FF2B5EF4-FFF2-40B4-BE49-F238E27FC236}">
                <a16:creationId xmlns:a16="http://schemas.microsoft.com/office/drawing/2014/main" id="{01CB1891-A53B-41BF-828A-A13003615EAE}"/>
              </a:ext>
            </a:extLst>
          </p:cNvPr>
          <p:cNvSpPr/>
          <p:nvPr/>
        </p:nvSpPr>
        <p:spPr>
          <a:xfrm rot="20037435">
            <a:off x="4635094" y="3106970"/>
            <a:ext cx="1262742" cy="1262742"/>
          </a:xfrm>
          <a:prstGeom prst="star5">
            <a:avLst>
              <a:gd name="adj" fmla="val 14902"/>
              <a:gd name="hf" fmla="val 105146"/>
              <a:gd name="vf" fmla="val 110557"/>
            </a:avLst>
          </a:prstGeom>
          <a:solidFill>
            <a:srgbClr val="EEE8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938AA-2DEA-4236-9B61-845B0D754AC8}"/>
              </a:ext>
            </a:extLst>
          </p:cNvPr>
          <p:cNvSpPr txBox="1"/>
          <p:nvPr/>
        </p:nvSpPr>
        <p:spPr>
          <a:xfrm>
            <a:off x="2410297" y="1498355"/>
            <a:ext cx="2031249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Entire cache-line predictions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56F583-FA21-4680-BB8E-2CE3F14A6D6B}"/>
              </a:ext>
            </a:extLst>
          </p:cNvPr>
          <p:cNvSpPr txBox="1"/>
          <p:nvPr/>
        </p:nvSpPr>
        <p:spPr>
          <a:xfrm>
            <a:off x="5103885" y="1498355"/>
            <a:ext cx="2031249" cy="646331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800" dirty="0"/>
              <a:t>Minimal hardware overhead</a:t>
            </a:r>
          </a:p>
        </p:txBody>
      </p:sp>
    </p:spTree>
    <p:extLst>
      <p:ext uri="{BB962C8B-B14F-4D97-AF65-F5344CB8AC3E}">
        <p14:creationId xmlns:p14="http://schemas.microsoft.com/office/powerpoint/2010/main" val="39281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1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5" fill="hold"/>
                                        <p:tgtEl>
                                          <p:spTgt spid="2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9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6" grpId="1" animBg="1"/>
      <p:bldP spid="156" grpId="2" animBg="1"/>
      <p:bldP spid="222" grpId="0" animBg="1"/>
      <p:bldP spid="222" grpId="1" animBg="1"/>
      <p:bldP spid="222" grpId="2" animBg="1"/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FA1F43-B7BF-4FD6-B13F-65AF130F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89" name="Graphic 88" descr="Earth globe: Americas">
            <a:extLst>
              <a:ext uri="{FF2B5EF4-FFF2-40B4-BE49-F238E27FC236}">
                <a16:creationId xmlns:a16="http://schemas.microsoft.com/office/drawing/2014/main" id="{FC8E6094-5F37-46EF-BFD3-52469843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6247" y="1845819"/>
            <a:ext cx="1924455" cy="192445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4370E7A-BD2D-45D1-A05C-52C549D38566}"/>
              </a:ext>
            </a:extLst>
          </p:cNvPr>
          <p:cNvSpPr txBox="1"/>
          <p:nvPr/>
        </p:nvSpPr>
        <p:spPr>
          <a:xfrm>
            <a:off x="7129705" y="3642201"/>
            <a:ext cx="1547080" cy="830997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600" dirty="0"/>
              <a:t>Rapid</a:t>
            </a:r>
          </a:p>
          <a:p>
            <a:pPr algn="ctr"/>
            <a:r>
              <a:rPr lang="en-US" sz="1600" dirty="0"/>
              <a:t>high-integrity</a:t>
            </a:r>
          </a:p>
          <a:p>
            <a:pPr algn="ctr"/>
            <a:r>
              <a:rPr lang="en-US" sz="1600" dirty="0"/>
              <a:t>low-energy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5DBFFF-FFAE-485A-BDE0-7018157A954B}"/>
              </a:ext>
            </a:extLst>
          </p:cNvPr>
          <p:cNvGrpSpPr/>
          <p:nvPr/>
        </p:nvGrpSpPr>
        <p:grpSpPr>
          <a:xfrm>
            <a:off x="240191" y="2237285"/>
            <a:ext cx="1783909" cy="2717643"/>
            <a:chOff x="240191" y="2237285"/>
            <a:chExt cx="1783909" cy="27176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573ECF-5A03-4DB3-BEF3-9C12C4110A87}"/>
                </a:ext>
              </a:extLst>
            </p:cNvPr>
            <p:cNvGrpSpPr/>
            <p:nvPr/>
          </p:nvGrpSpPr>
          <p:grpSpPr>
            <a:xfrm>
              <a:off x="240191" y="2772646"/>
              <a:ext cx="1783909" cy="1783909"/>
              <a:chOff x="467215" y="2687009"/>
              <a:chExt cx="1783909" cy="178390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C5CA609-9A2A-4AE9-BB7F-24AF60C4195C}"/>
                  </a:ext>
                </a:extLst>
              </p:cNvPr>
              <p:cNvGrpSpPr/>
              <p:nvPr/>
            </p:nvGrpSpPr>
            <p:grpSpPr>
              <a:xfrm>
                <a:off x="467215" y="2687009"/>
                <a:ext cx="1783909" cy="1783909"/>
                <a:chOff x="2862950" y="2495334"/>
                <a:chExt cx="1783909" cy="1783909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85E7DC2F-B24A-46E9-937F-ADDDFAF9CCD4}"/>
                    </a:ext>
                  </a:extLst>
                </p:cNvPr>
                <p:cNvGrpSpPr/>
                <p:nvPr/>
              </p:nvGrpSpPr>
              <p:grpSpPr>
                <a:xfrm>
                  <a:off x="3284588" y="2915717"/>
                  <a:ext cx="762414" cy="653581"/>
                  <a:chOff x="4249164" y="1706154"/>
                  <a:chExt cx="762414" cy="653581"/>
                </a:xfrm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1FE84BC4-7AC5-4357-85C1-1B814C8FDBB3}"/>
                      </a:ext>
                    </a:extLst>
                  </p:cNvPr>
                  <p:cNvSpPr/>
                  <p:nvPr/>
                </p:nvSpPr>
                <p:spPr>
                  <a:xfrm flipH="1">
                    <a:off x="4249164" y="1862729"/>
                    <a:ext cx="752069" cy="492621"/>
                  </a:xfrm>
                  <a:custGeom>
                    <a:avLst/>
                    <a:gdLst>
                      <a:gd name="connsiteX0" fmla="*/ 696659 w 752069"/>
                      <a:gd name="connsiteY0" fmla="*/ 1878 h 492621"/>
                      <a:gd name="connsiteX1" fmla="*/ 665982 w 752069"/>
                      <a:gd name="connsiteY1" fmla="*/ 43710 h 492621"/>
                      <a:gd name="connsiteX2" fmla="*/ 619710 w 752069"/>
                      <a:gd name="connsiteY2" fmla="*/ 43710 h 492621"/>
                      <a:gd name="connsiteX3" fmla="*/ 639541 w 752069"/>
                      <a:gd name="connsiteY3" fmla="*/ 116423 h 492621"/>
                      <a:gd name="connsiteX4" fmla="*/ 348686 w 752069"/>
                      <a:gd name="connsiteY4" fmla="*/ 175917 h 492621"/>
                      <a:gd name="connsiteX5" fmla="*/ 170206 w 752069"/>
                      <a:gd name="connsiteY5" fmla="*/ 222189 h 492621"/>
                      <a:gd name="connsiteX6" fmla="*/ 9401 w 752069"/>
                      <a:gd name="connsiteY6" fmla="*/ 435920 h 492621"/>
                      <a:gd name="connsiteX7" fmla="*/ 0 w 752069"/>
                      <a:gd name="connsiteY7" fmla="*/ 492621 h 492621"/>
                      <a:gd name="connsiteX8" fmla="*/ 129643 w 752069"/>
                      <a:gd name="connsiteY8" fmla="*/ 492621 h 492621"/>
                      <a:gd name="connsiteX9" fmla="*/ 132196 w 752069"/>
                      <a:gd name="connsiteY9" fmla="*/ 481508 h 492621"/>
                      <a:gd name="connsiteX10" fmla="*/ 143765 w 752069"/>
                      <a:gd name="connsiteY10" fmla="*/ 440331 h 492621"/>
                      <a:gd name="connsiteX11" fmla="*/ 158026 w 752069"/>
                      <a:gd name="connsiteY11" fmla="*/ 492621 h 492621"/>
                      <a:gd name="connsiteX12" fmla="*/ 527957 w 752069"/>
                      <a:gd name="connsiteY12" fmla="*/ 492621 h 492621"/>
                      <a:gd name="connsiteX13" fmla="*/ 461062 w 752069"/>
                      <a:gd name="connsiteY13" fmla="*/ 327955 h 492621"/>
                      <a:gd name="connsiteX14" fmla="*/ 705645 w 752069"/>
                      <a:gd name="connsiteY14" fmla="*/ 169306 h 492621"/>
                      <a:gd name="connsiteX15" fmla="*/ 718865 w 752069"/>
                      <a:gd name="connsiteY15" fmla="*/ 4047 h 492621"/>
                      <a:gd name="connsiteX16" fmla="*/ 696659 w 752069"/>
                      <a:gd name="connsiteY16" fmla="*/ 1878 h 492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52069" h="492621">
                        <a:moveTo>
                          <a:pt x="696659" y="1878"/>
                        </a:moveTo>
                        <a:cubicBezTo>
                          <a:pt x="677137" y="10245"/>
                          <a:pt x="665982" y="43710"/>
                          <a:pt x="665982" y="43710"/>
                        </a:cubicBezTo>
                        <a:cubicBezTo>
                          <a:pt x="626320" y="-2563"/>
                          <a:pt x="619710" y="43710"/>
                          <a:pt x="619710" y="43710"/>
                        </a:cubicBezTo>
                        <a:lnTo>
                          <a:pt x="639541" y="116423"/>
                        </a:lnTo>
                        <a:cubicBezTo>
                          <a:pt x="593269" y="294903"/>
                          <a:pt x="348686" y="175917"/>
                          <a:pt x="348686" y="175917"/>
                        </a:cubicBezTo>
                        <a:lnTo>
                          <a:pt x="170206" y="222189"/>
                        </a:lnTo>
                        <a:cubicBezTo>
                          <a:pt x="75182" y="282096"/>
                          <a:pt x="28574" y="358786"/>
                          <a:pt x="9401" y="435920"/>
                        </a:cubicBezTo>
                        <a:lnTo>
                          <a:pt x="0" y="492621"/>
                        </a:lnTo>
                        <a:lnTo>
                          <a:pt x="129643" y="492621"/>
                        </a:lnTo>
                        <a:lnTo>
                          <a:pt x="132196" y="481508"/>
                        </a:lnTo>
                        <a:cubicBezTo>
                          <a:pt x="138536" y="456018"/>
                          <a:pt x="143765" y="440331"/>
                          <a:pt x="143765" y="440331"/>
                        </a:cubicBezTo>
                        <a:lnTo>
                          <a:pt x="158026" y="492621"/>
                        </a:lnTo>
                        <a:lnTo>
                          <a:pt x="527957" y="492621"/>
                        </a:lnTo>
                        <a:lnTo>
                          <a:pt x="461062" y="327955"/>
                        </a:lnTo>
                        <a:cubicBezTo>
                          <a:pt x="705645" y="347786"/>
                          <a:pt x="705645" y="169306"/>
                          <a:pt x="705645" y="169306"/>
                        </a:cubicBezTo>
                        <a:cubicBezTo>
                          <a:pt x="778358" y="76761"/>
                          <a:pt x="751917" y="23879"/>
                          <a:pt x="718865" y="4047"/>
                        </a:cubicBezTo>
                        <a:cubicBezTo>
                          <a:pt x="710602" y="-910"/>
                          <a:pt x="703166" y="-910"/>
                          <a:pt x="696659" y="187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23000">
                        <a:srgbClr val="FFFFFF"/>
                      </a:gs>
                      <a:gs pos="75000">
                        <a:srgbClr val="D9D9D9"/>
                      </a:gs>
                      <a:gs pos="100000">
                        <a:srgbClr val="D9D9D9"/>
                      </a:gs>
                    </a:gsLst>
                    <a:lin ang="2700006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063;p37">
                    <a:extLst>
                      <a:ext uri="{FF2B5EF4-FFF2-40B4-BE49-F238E27FC236}">
                        <a16:creationId xmlns:a16="http://schemas.microsoft.com/office/drawing/2014/main" id="{6A374930-D8C0-4A79-8045-4F6669BE2341}"/>
                      </a:ext>
                    </a:extLst>
                  </p:cNvPr>
                  <p:cNvSpPr/>
                  <p:nvPr/>
                </p:nvSpPr>
                <p:spPr>
                  <a:xfrm flipH="1">
                    <a:off x="4885981" y="2285987"/>
                    <a:ext cx="125597" cy="59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650" h="57150" extrusionOk="0">
                        <a:moveTo>
                          <a:pt x="116884" y="58613"/>
                        </a:moveTo>
                        <a:cubicBezTo>
                          <a:pt x="118370" y="50739"/>
                          <a:pt x="119901" y="43259"/>
                          <a:pt x="121444" y="36230"/>
                        </a:cubicBezTo>
                        <a:cubicBezTo>
                          <a:pt x="98684" y="16434"/>
                          <a:pt x="70305" y="4250"/>
                          <a:pt x="40278" y="1381"/>
                        </a:cubicBezTo>
                        <a:cubicBezTo>
                          <a:pt x="27753" y="-81"/>
                          <a:pt x="15120" y="-383"/>
                          <a:pt x="2540" y="479"/>
                        </a:cubicBezTo>
                        <a:cubicBezTo>
                          <a:pt x="1511" y="6943"/>
                          <a:pt x="664" y="13393"/>
                          <a:pt x="0" y="19828"/>
                        </a:cubicBezTo>
                        <a:cubicBezTo>
                          <a:pt x="28092" y="17446"/>
                          <a:pt x="81280" y="19186"/>
                          <a:pt x="116884" y="58613"/>
                        </a:cubicBezTo>
                        <a:close/>
                      </a:path>
                    </a:pathLst>
                  </a:cu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072;p37">
                    <a:extLst>
                      <a:ext uri="{FF2B5EF4-FFF2-40B4-BE49-F238E27FC236}">
                        <a16:creationId xmlns:a16="http://schemas.microsoft.com/office/drawing/2014/main" id="{67660324-1DEC-487D-8ED5-318C6B973E62}"/>
                      </a:ext>
                    </a:extLst>
                  </p:cNvPr>
                  <p:cNvSpPr/>
                  <p:nvPr/>
                </p:nvSpPr>
                <p:spPr>
                  <a:xfrm flipH="1">
                    <a:off x="4302251" y="1941541"/>
                    <a:ext cx="79324" cy="52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0" h="50800" extrusionOk="0">
                        <a:moveTo>
                          <a:pt x="72142" y="45644"/>
                        </a:moveTo>
                        <a:cubicBezTo>
                          <a:pt x="74778" y="42291"/>
                          <a:pt x="77222" y="39008"/>
                          <a:pt x="79604" y="35757"/>
                        </a:cubicBezTo>
                        <a:cubicBezTo>
                          <a:pt x="51532" y="34462"/>
                          <a:pt x="25278" y="21499"/>
                          <a:pt x="7182" y="0"/>
                        </a:cubicBezTo>
                        <a:cubicBezTo>
                          <a:pt x="5233" y="6728"/>
                          <a:pt x="2834" y="13317"/>
                          <a:pt x="0" y="19723"/>
                        </a:cubicBezTo>
                        <a:cubicBezTo>
                          <a:pt x="19284" y="38927"/>
                          <a:pt x="44515" y="51016"/>
                          <a:pt x="71564" y="54013"/>
                        </a:cubicBezTo>
                        <a:cubicBezTo>
                          <a:pt x="72142" y="48768"/>
                          <a:pt x="72142" y="45644"/>
                          <a:pt x="72142" y="45644"/>
                        </a:cubicBezTo>
                        <a:close/>
                      </a:path>
                    </a:pathLst>
                  </a:cu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073;p37">
                    <a:extLst>
                      <a:ext uri="{FF2B5EF4-FFF2-40B4-BE49-F238E27FC236}">
                        <a16:creationId xmlns:a16="http://schemas.microsoft.com/office/drawing/2014/main" id="{C4C48D23-C142-4D6D-B434-BE0989783861}"/>
                      </a:ext>
                    </a:extLst>
                  </p:cNvPr>
                  <p:cNvSpPr/>
                  <p:nvPr/>
                </p:nvSpPr>
                <p:spPr>
                  <a:xfrm flipH="1">
                    <a:off x="4412460" y="2022634"/>
                    <a:ext cx="52883" cy="11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00" h="107950" extrusionOk="0">
                        <a:moveTo>
                          <a:pt x="1837" y="6845"/>
                        </a:moveTo>
                        <a:cubicBezTo>
                          <a:pt x="-1880" y="28248"/>
                          <a:pt x="64" y="50250"/>
                          <a:pt x="7476" y="70669"/>
                        </a:cubicBezTo>
                        <a:cubicBezTo>
                          <a:pt x="13368" y="85895"/>
                          <a:pt x="22548" y="99633"/>
                          <a:pt x="34362" y="110903"/>
                        </a:cubicBezTo>
                        <a:cubicBezTo>
                          <a:pt x="41351" y="108875"/>
                          <a:pt x="48227" y="106478"/>
                          <a:pt x="54961" y="103721"/>
                        </a:cubicBezTo>
                        <a:cubicBezTo>
                          <a:pt x="41758" y="93346"/>
                          <a:pt x="31537" y="79659"/>
                          <a:pt x="25339" y="64052"/>
                        </a:cubicBezTo>
                        <a:cubicBezTo>
                          <a:pt x="18134" y="43435"/>
                          <a:pt x="17206" y="21144"/>
                          <a:pt x="22672" y="0"/>
                        </a:cubicBezTo>
                        <a:cubicBezTo>
                          <a:pt x="15931" y="2863"/>
                          <a:pt x="8962" y="5153"/>
                          <a:pt x="1837" y="6845"/>
                        </a:cubicBezTo>
                        <a:close/>
                      </a:path>
                    </a:pathLst>
                  </a:cu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074;p37">
                    <a:extLst>
                      <a:ext uri="{FF2B5EF4-FFF2-40B4-BE49-F238E27FC236}">
                        <a16:creationId xmlns:a16="http://schemas.microsoft.com/office/drawing/2014/main" id="{62F3A6E6-5211-4F4D-B481-1E1E7CB4CC86}"/>
                      </a:ext>
                    </a:extLst>
                  </p:cNvPr>
                  <p:cNvSpPr/>
                  <p:nvPr/>
                </p:nvSpPr>
                <p:spPr>
                  <a:xfrm flipH="1">
                    <a:off x="4492985" y="2034177"/>
                    <a:ext cx="26441" cy="112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00" h="107950" extrusionOk="0">
                        <a:moveTo>
                          <a:pt x="11345" y="110477"/>
                        </a:moveTo>
                        <a:cubicBezTo>
                          <a:pt x="18228" y="110356"/>
                          <a:pt x="24832" y="110026"/>
                          <a:pt x="31233" y="109544"/>
                        </a:cubicBezTo>
                        <a:cubicBezTo>
                          <a:pt x="17158" y="74746"/>
                          <a:pt x="14614" y="36351"/>
                          <a:pt x="23975" y="0"/>
                        </a:cubicBezTo>
                        <a:cubicBezTo>
                          <a:pt x="17689" y="349"/>
                          <a:pt x="11358" y="406"/>
                          <a:pt x="5020" y="203"/>
                        </a:cubicBezTo>
                        <a:cubicBezTo>
                          <a:pt x="-3392" y="36816"/>
                          <a:pt x="-1198" y="75067"/>
                          <a:pt x="11345" y="110477"/>
                        </a:cubicBezTo>
                        <a:close/>
                      </a:path>
                    </a:pathLst>
                  </a:cu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055;p37">
                    <a:extLst>
                      <a:ext uri="{FF2B5EF4-FFF2-40B4-BE49-F238E27FC236}">
                        <a16:creationId xmlns:a16="http://schemas.microsoft.com/office/drawing/2014/main" id="{54EF9945-B8D9-498B-A43A-2B95EAA93221}"/>
                      </a:ext>
                    </a:extLst>
                  </p:cNvPr>
                  <p:cNvSpPr/>
                  <p:nvPr/>
                </p:nvSpPr>
                <p:spPr>
                  <a:xfrm rot="902946" flipH="1">
                    <a:off x="4513429" y="1831260"/>
                    <a:ext cx="411353" cy="528475"/>
                  </a:xfrm>
                  <a:prstGeom prst="roundRect">
                    <a:avLst>
                      <a:gd name="adj" fmla="val 10020"/>
                    </a:avLst>
                  </a:pr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" name="Google Shape;1058;p37">
                    <a:extLst>
                      <a:ext uri="{FF2B5EF4-FFF2-40B4-BE49-F238E27FC236}">
                        <a16:creationId xmlns:a16="http://schemas.microsoft.com/office/drawing/2014/main" id="{2A675497-E363-4CC9-9FBD-472A193A02C6}"/>
                      </a:ext>
                    </a:extLst>
                  </p:cNvPr>
                  <p:cNvSpPr/>
                  <p:nvPr/>
                </p:nvSpPr>
                <p:spPr>
                  <a:xfrm flipH="1">
                    <a:off x="4627900" y="1995667"/>
                    <a:ext cx="257804" cy="925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650" h="88900" extrusionOk="0">
                        <a:moveTo>
                          <a:pt x="251841" y="15500"/>
                        </a:moveTo>
                        <a:cubicBezTo>
                          <a:pt x="238806" y="10997"/>
                          <a:pt x="226013" y="5823"/>
                          <a:pt x="213512" y="0"/>
                        </a:cubicBezTo>
                        <a:lnTo>
                          <a:pt x="42062" y="44450"/>
                        </a:lnTo>
                        <a:cubicBezTo>
                          <a:pt x="27426" y="53665"/>
                          <a:pt x="13377" y="63783"/>
                          <a:pt x="0" y="74746"/>
                        </a:cubicBezTo>
                        <a:cubicBezTo>
                          <a:pt x="39916" y="91695"/>
                          <a:pt x="83998" y="96283"/>
                          <a:pt x="126549" y="87916"/>
                        </a:cubicBezTo>
                        <a:cubicBezTo>
                          <a:pt x="175438" y="79013"/>
                          <a:pt x="219722" y="53418"/>
                          <a:pt x="251841" y="15500"/>
                        </a:cubicBezTo>
                        <a:close/>
                      </a:path>
                    </a:pathLst>
                  </a:cu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059;p37">
                    <a:extLst>
                      <a:ext uri="{FF2B5EF4-FFF2-40B4-BE49-F238E27FC236}">
                        <a16:creationId xmlns:a16="http://schemas.microsoft.com/office/drawing/2014/main" id="{0C51368B-1CC0-4BE2-9833-B27EBDEEEC01}"/>
                      </a:ext>
                    </a:extLst>
                  </p:cNvPr>
                  <p:cNvSpPr/>
                  <p:nvPr/>
                </p:nvSpPr>
                <p:spPr>
                  <a:xfrm flipH="1">
                    <a:off x="4578729" y="1706154"/>
                    <a:ext cx="423062" cy="390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400" h="374650" extrusionOk="0">
                        <a:moveTo>
                          <a:pt x="379028" y="155945"/>
                        </a:moveTo>
                        <a:cubicBezTo>
                          <a:pt x="395437" y="242071"/>
                          <a:pt x="330542" y="326788"/>
                          <a:pt x="234081" y="345166"/>
                        </a:cubicBezTo>
                        <a:cubicBezTo>
                          <a:pt x="137620" y="363545"/>
                          <a:pt x="46121" y="308624"/>
                          <a:pt x="29711" y="222498"/>
                        </a:cubicBezTo>
                        <a:cubicBezTo>
                          <a:pt x="13302" y="136372"/>
                          <a:pt x="78197" y="51655"/>
                          <a:pt x="174658" y="33277"/>
                        </a:cubicBezTo>
                        <a:cubicBezTo>
                          <a:pt x="271119" y="14899"/>
                          <a:pt x="362619" y="69819"/>
                          <a:pt x="379028" y="1559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060;p37">
                    <a:extLst>
                      <a:ext uri="{FF2B5EF4-FFF2-40B4-BE49-F238E27FC236}">
                        <a16:creationId xmlns:a16="http://schemas.microsoft.com/office/drawing/2014/main" id="{92606341-92C5-4330-B375-5B9EC6DA2930}"/>
                      </a:ext>
                    </a:extLst>
                  </p:cNvPr>
                  <p:cNvSpPr/>
                  <p:nvPr/>
                </p:nvSpPr>
                <p:spPr>
                  <a:xfrm flipH="1">
                    <a:off x="4636795" y="1806691"/>
                    <a:ext cx="310686" cy="237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450" h="228600" extrusionOk="0">
                        <a:moveTo>
                          <a:pt x="301202" y="67506"/>
                        </a:moveTo>
                        <a:cubicBezTo>
                          <a:pt x="315249" y="141255"/>
                          <a:pt x="259680" y="213798"/>
                          <a:pt x="177079" y="229539"/>
                        </a:cubicBezTo>
                        <a:cubicBezTo>
                          <a:pt x="94478" y="245281"/>
                          <a:pt x="16126" y="198247"/>
                          <a:pt x="2073" y="124498"/>
                        </a:cubicBezTo>
                        <a:cubicBezTo>
                          <a:pt x="-11979" y="50749"/>
                          <a:pt x="47044" y="23774"/>
                          <a:pt x="129644" y="8039"/>
                        </a:cubicBezTo>
                        <a:cubicBezTo>
                          <a:pt x="212245" y="-7697"/>
                          <a:pt x="287150" y="-6249"/>
                          <a:pt x="301202" y="675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8391"/>
                      </a:gs>
                      <a:gs pos="27000">
                        <a:srgbClr val="0F264C"/>
                      </a:gs>
                      <a:gs pos="71000">
                        <a:srgbClr val="251047"/>
                      </a:gs>
                      <a:gs pos="100000">
                        <a:srgbClr val="7D2A99"/>
                      </a:gs>
                    </a:gsLst>
                    <a:lin ang="8099331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1061;p37">
                    <a:extLst>
                      <a:ext uri="{FF2B5EF4-FFF2-40B4-BE49-F238E27FC236}">
                        <a16:creationId xmlns:a16="http://schemas.microsoft.com/office/drawing/2014/main" id="{DFF19060-F571-41A0-A1A3-AE5642CA9431}"/>
                      </a:ext>
                    </a:extLst>
                  </p:cNvPr>
                  <p:cNvSpPr/>
                  <p:nvPr/>
                </p:nvSpPr>
                <p:spPr>
                  <a:xfrm flipH="1">
                    <a:off x="4888391" y="1870070"/>
                    <a:ext cx="33052" cy="10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0" h="101600" extrusionOk="0">
                        <a:moveTo>
                          <a:pt x="34019" y="0"/>
                        </a:moveTo>
                        <a:cubicBezTo>
                          <a:pt x="24308" y="14355"/>
                          <a:pt x="19095" y="31278"/>
                          <a:pt x="19046" y="48609"/>
                        </a:cubicBezTo>
                        <a:cubicBezTo>
                          <a:pt x="19297" y="57056"/>
                          <a:pt x="20266" y="65466"/>
                          <a:pt x="21941" y="73749"/>
                        </a:cubicBezTo>
                        <a:cubicBezTo>
                          <a:pt x="22900" y="78080"/>
                          <a:pt x="23980" y="82499"/>
                          <a:pt x="24786" y="87173"/>
                        </a:cubicBezTo>
                        <a:cubicBezTo>
                          <a:pt x="26078" y="91910"/>
                          <a:pt x="27042" y="96730"/>
                          <a:pt x="27669" y="101600"/>
                        </a:cubicBezTo>
                        <a:cubicBezTo>
                          <a:pt x="23649" y="98538"/>
                          <a:pt x="19898" y="95139"/>
                          <a:pt x="16455" y="91440"/>
                        </a:cubicBezTo>
                        <a:cubicBezTo>
                          <a:pt x="13292" y="87490"/>
                          <a:pt x="10428" y="83308"/>
                          <a:pt x="7889" y="78930"/>
                        </a:cubicBezTo>
                        <a:cubicBezTo>
                          <a:pt x="2910" y="69622"/>
                          <a:pt x="207" y="59266"/>
                          <a:pt x="2" y="48711"/>
                        </a:cubicBezTo>
                        <a:cubicBezTo>
                          <a:pt x="-98" y="37775"/>
                          <a:pt x="3088" y="27062"/>
                          <a:pt x="9146" y="17958"/>
                        </a:cubicBezTo>
                        <a:cubicBezTo>
                          <a:pt x="14873" y="9046"/>
                          <a:pt x="23758" y="2631"/>
                          <a:pt x="3401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1075;p37">
                    <a:extLst>
                      <a:ext uri="{FF2B5EF4-FFF2-40B4-BE49-F238E27FC236}">
                        <a16:creationId xmlns:a16="http://schemas.microsoft.com/office/drawing/2014/main" id="{67DE27C4-E3F0-4428-BB75-CBF240D8824D}"/>
                      </a:ext>
                    </a:extLst>
                  </p:cNvPr>
                  <p:cNvSpPr/>
                  <p:nvPr/>
                </p:nvSpPr>
                <p:spPr>
                  <a:xfrm rot="927580" flipH="1">
                    <a:off x="4575013" y="2160907"/>
                    <a:ext cx="237833" cy="185325"/>
                  </a:xfrm>
                  <a:prstGeom prst="roundRect">
                    <a:avLst>
                      <a:gd name="adj" fmla="val 9653"/>
                    </a:avLst>
                  </a:prstGeom>
                  <a:solidFill>
                    <a:srgbClr val="0E003F">
                      <a:alpha val="20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0" name="Graphic 9" descr="Space Saucer">
                  <a:extLst>
                    <a:ext uri="{FF2B5EF4-FFF2-40B4-BE49-F238E27FC236}">
                      <a16:creationId xmlns:a16="http://schemas.microsoft.com/office/drawing/2014/main" id="{87087A96-434B-4BA8-82A4-0347E748D8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140000">
                  <a:off x="2862950" y="2495334"/>
                  <a:ext cx="1783909" cy="1783909"/>
                </a:xfrm>
                <a:prstGeom prst="rect">
                  <a:avLst/>
                </a:prstGeom>
              </p:spPr>
            </p:pic>
          </p:grpSp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6C699C1A-9A98-456F-AE93-A845E1597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76855" y="2687009"/>
                <a:ext cx="1003039" cy="636962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1E66944-E187-4625-B952-5981A90C93B7}"/>
                </a:ext>
              </a:extLst>
            </p:cNvPr>
            <p:cNvSpPr txBox="1"/>
            <p:nvPr/>
          </p:nvSpPr>
          <p:spPr>
            <a:xfrm>
              <a:off x="415254" y="2237285"/>
              <a:ext cx="1433784" cy="400110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000"/>
              </a:lvl1pPr>
            </a:lstStyle>
            <a:p>
              <a:pPr algn="ctr"/>
              <a:r>
                <a:rPr lang="en-US" dirty="0"/>
                <a:t>RFVP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4529E54-07DF-4D69-B72C-A4CA2D2FAC26}"/>
                </a:ext>
              </a:extLst>
            </p:cNvPr>
            <p:cNvSpPr txBox="1"/>
            <p:nvPr/>
          </p:nvSpPr>
          <p:spPr>
            <a:xfrm>
              <a:off x="389702" y="4247042"/>
              <a:ext cx="1433784" cy="707886"/>
            </a:xfrm>
            <a:prstGeom prst="rect">
              <a:avLst/>
            </a:prstGeom>
            <a:solidFill>
              <a:schemeClr val="tx2">
                <a:lumMod val="85000"/>
                <a:alpha val="64000"/>
              </a:schemeClr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2000"/>
              </a:lvl1pPr>
            </a:lstStyle>
            <a:p>
              <a:pPr algn="ctr"/>
              <a:r>
                <a:rPr lang="en-US" dirty="0"/>
                <a:t>GPU computing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9B938AA-2DEA-4236-9B61-845B0D754AC8}"/>
              </a:ext>
            </a:extLst>
          </p:cNvPr>
          <p:cNvSpPr txBox="1"/>
          <p:nvPr/>
        </p:nvSpPr>
        <p:spPr>
          <a:xfrm>
            <a:off x="2410297" y="1498355"/>
            <a:ext cx="2031249" cy="707886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dirty="0"/>
              <a:t>Entire cache-line predictions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56F583-FA21-4680-BB8E-2CE3F14A6D6B}"/>
              </a:ext>
            </a:extLst>
          </p:cNvPr>
          <p:cNvSpPr txBox="1"/>
          <p:nvPr/>
        </p:nvSpPr>
        <p:spPr>
          <a:xfrm>
            <a:off x="5103885" y="1498355"/>
            <a:ext cx="2031249" cy="646331"/>
          </a:xfrm>
          <a:prstGeom prst="rect">
            <a:avLst/>
          </a:prstGeom>
          <a:solidFill>
            <a:schemeClr val="tx2">
              <a:lumMod val="85000"/>
              <a:alpha val="64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algn="ctr"/>
            <a:r>
              <a:rPr lang="en-US" sz="1800" dirty="0"/>
              <a:t>Minimal hardware overhead</a:t>
            </a:r>
          </a:p>
        </p:txBody>
      </p:sp>
      <p:pic>
        <p:nvPicPr>
          <p:cNvPr id="12" name="Graphic 11" descr="Space Saucer">
            <a:extLst>
              <a:ext uri="{FF2B5EF4-FFF2-40B4-BE49-F238E27FC236}">
                <a16:creationId xmlns:a16="http://schemas.microsoft.com/office/drawing/2014/main" id="{1E6FE5A1-11F1-4FA1-8D7C-ABE420C7F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1946" y="-243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8 L -0.00052 -0.00308 C -0.00034 0.00679 -0.00052 0.01698 0.00018 0.02655 C 0.00053 0.03087 0.00296 0.03179 0.00435 0.03395 C 0.01112 0.04476 0.00678 0.04136 0.01198 0.04445 C 0.01563 0.05433 0.01129 0.04445 0.01615 0.05031 C 0.01702 0.05155 0.01754 0.05371 0.01858 0.05463 C 0.01928 0.05556 0.02032 0.05556 0.02101 0.05618 C 0.02188 0.0571 0.02257 0.05834 0.02362 0.05926 C 0.02518 0.0605 0.02709 0.0605 0.02865 0.06204 C 0.02935 0.06328 0.03021 0.06451 0.03108 0.06513 C 0.03264 0.06636 0.03438 0.06698 0.03612 0.06821 L 0.03855 0.06945 L 0.04358 0.07253 C 0.04445 0.07315 0.04514 0.07377 0.04601 0.07408 C 0.05747 0.07655 0.05053 0.07531 0.06685 0.07686 C 0.06823 0.07747 0.06962 0.07809 0.07101 0.0784 C 0.07327 0.07902 0.07553 0.07933 0.07778 0.07994 C 0.07865 0.08025 0.07935 0.08118 0.08021 0.08149 C 0.08247 0.0821 0.08473 0.08241 0.08698 0.08303 C 0.09393 0.08241 0.10087 0.0821 0.10782 0.08149 C 0.10938 0.08118 0.11112 0.08025 0.11268 0.07994 C 0.11528 0.07933 0.11771 0.07902 0.12032 0.0784 C 0.12223 0.07716 0.12396 0.07624 0.12605 0.07562 C 0.1283 0.0747 0.13056 0.0747 0.13282 0.07408 C 0.13507 0.07315 0.13733 0.07223 0.13941 0.07099 C 0.14028 0.07068 0.14098 0.06976 0.14185 0.06945 C 0.15209 0.06544 0.14185 0.07099 0.15191 0.06513 L 0.15695 0.06204 C 0.15782 0.06173 0.15869 0.06142 0.15938 0.06081 C 0.16025 0.05957 0.16094 0.05834 0.16198 0.05772 C 0.16355 0.05649 0.16546 0.05649 0.16685 0.05463 L 0.17188 0.04877 C 0.17275 0.04784 0.17344 0.0463 0.17448 0.04599 L 0.17691 0.04445 C 0.18247 0.03457 0.17657 0.04383 0.18195 0.03858 C 0.18369 0.03673 0.18525 0.03457 0.18698 0.03241 C 0.18768 0.03149 0.18855 0.03025 0.18941 0.02963 C 0.19028 0.02902 0.19115 0.02902 0.19185 0.02809 C 0.20053 0.01976 0.19375 0.02408 0.19948 0.02068 C 0.20018 0.01914 0.20087 0.01729 0.20191 0.01636 C 0.20261 0.01544 0.20365 0.01544 0.20435 0.01482 C 0.20539 0.01389 0.20608 0.01266 0.20695 0.01173 C 0.20764 0.01112 0.20869 0.01112 0.20938 0.0105 C 0.21598 0.00463 0.20816 0.00957 0.21441 0.00587 C 0.2224 -0.00833 0.21216 0.00865 0.21945 -4.07407E-6 C 0.22049 -0.00123 0.22101 -0.00339 0.22188 -0.00432 C 0.22275 -0.00524 0.22362 -0.00524 0.22448 -0.00586 C 0.22622 -0.00771 0.22778 -0.00987 0.22935 -0.01172 L 0.23438 -0.0179 L 0.23698 -0.02067 C 0.23785 -0.0216 0.23855 -0.02314 0.23941 -0.02376 L 0.25191 -0.03117 L 0.25695 -0.03395 C 0.25782 -0.03456 0.25851 -0.03518 0.25938 -0.03549 C 0.26216 -0.03642 0.26511 -0.03703 0.26771 -0.03858 C 0.26945 -0.0395 0.27101 -0.04105 0.27275 -0.04135 L 0.28282 -0.0429 L 0.33021 -0.04135 C 0.33143 -0.04135 0.33247 -0.04043 0.33369 -0.04012 C 0.33507 -0.0395 0.33646 -0.03919 0.33785 -0.03858 C 0.33872 -0.03796 0.33941 -0.03734 0.34028 -0.03703 C 0.34219 -0.03642 0.3441 -0.03611 0.34619 -0.03549 L 0.35365 -0.03117 L 0.35608 -0.02963 C 0.35695 -0.02808 0.35764 -0.02623 0.35869 -0.0253 C 0.36389 -0.02006 0.3625 -0.025 0.36615 -0.01913 C 0.37466 -0.00586 0.36789 -0.01419 0.37362 -0.0074 C 0.37535 0.00494 0.37292 -0.00679 0.37691 0.00155 C 0.38247 0.01266 0.37761 0.00865 0.38282 0.01173 C 0.38577 0.02007 0.38282 0.01297 0.38698 0.01914 C 0.38785 0.02068 0.38855 0.02253 0.38941 0.02377 L 0.39688 0.03241 L 0.39948 0.0355 C 0.40035 0.03642 0.40105 0.03797 0.40191 0.03858 C 0.40278 0.03889 0.40365 0.0392 0.40452 0.03982 C 0.40539 0.04074 0.40608 0.04198 0.40695 0.04291 C 0.40782 0.04352 0.40869 0.04352 0.40938 0.04445 C 0.41129 0.04599 0.4125 0.0497 0.41441 0.05031 C 0.41615 0.05093 0.41789 0.05093 0.41945 0.05186 L 0.42691 0.05618 L 0.43195 0.05926 C 0.43282 0.05957 0.43369 0.0605 0.43438 0.06081 C 0.44705 0.06513 0.43143 0.05957 0.44202 0.06358 C 0.44341 0.0642 0.4448 0.06451 0.44619 0.06513 C 0.44775 0.06605 0.44931 0.06791 0.45105 0.06821 C 0.46112 0.06976 0.45678 0.06883 0.46441 0.07099 L 0.49862 0.06945 C 0.50348 0.06914 0.50261 0.06821 0.50608 0.06667 C 0.50834 0.06544 0.5106 0.0642 0.51285 0.06358 C 0.51441 0.06328 0.51615 0.06266 0.51789 0.06204 C 0.51858 0.06173 0.51945 0.06112 0.52032 0.06081 C 0.52257 0.05957 0.52483 0.05865 0.52691 0.05772 L 0.52691 0.05772 C 0.52865 0.0571 0.53039 0.05679 0.53195 0.05618 C 0.54046 0.05278 0.52796 0.0571 0.53698 0.05186 C 0.53855 0.05093 0.54028 0.05093 0.54202 0.05031 C 0.54375 0.0497 0.54532 0.04846 0.54705 0.04723 C 0.54775 0.04692 0.54879 0.04661 0.54948 0.04599 C 0.55435 0.04013 0.54966 0.04507 0.55452 0.04136 C 0.55556 0.04044 0.5566 0.0392 0.55782 0.03858 C 0.5606 0.03673 0.56198 0.03766 0.56441 0.0355 C 0.56546 0.03457 0.56598 0.03303 0.56702 0.03241 C 0.56823 0.03179 0.5698 0.03179 0.57119 0.03118 C 0.57292 0.03025 0.57448 0.02902 0.57622 0.02809 C 0.57691 0.02747 0.57778 0.02686 0.57865 0.02655 C 0.58004 0.02624 0.58143 0.02593 0.58282 0.025 C 0.58455 0.02439 0.58612 0.02284 0.58785 0.02223 C 0.59289 0.02007 0.59011 0.0213 0.59619 0.01791 L 0.60122 0.01482 C 0.60191 0.0142 0.60296 0.0142 0.60365 0.01328 C 0.60452 0.01235 0.60521 0.01112 0.60608 0.0105 C 0.60782 0.00895 0.60973 0.00926 0.61112 0.00741 C 0.61511 0.00278 0.61268 0.00494 0.61858 0.00155 C 0.61945 0.00093 0.62049 0.00093 0.62119 -4.07407E-6 C 0.6283 -0.00864 0.61928 0.00155 0.62622 -0.00432 C 0.62709 -0.00524 0.62778 -0.00648 0.62865 -0.0074 C 0.62952 -0.00802 0.63039 -0.00833 0.63108 -0.00895 C 0.63212 -0.00956 0.63282 -0.01111 0.63369 -0.01172 C 0.63785 -0.01543 0.63594 -0.00987 0.64115 -0.01913 C 0.64428 -0.02469 0.64254 -0.02314 0.64619 -0.0253 C 0.64705 -0.02654 0.64775 -0.02839 0.64862 -0.02963 C 0.64948 -0.03086 0.65053 -0.03117 0.65122 -0.03271 C 0.65487 -0.03919 0.65053 -0.03549 0.65539 -0.03858 C 0.65608 -0.04012 0.65695 -0.04166 0.65782 -0.0429 C 0.65938 -0.04506 0.66285 -0.04876 0.66285 -0.04876 C 0.6665 -0.05864 0.66216 -0.04907 0.66702 -0.05463 C 0.66806 -0.05586 0.66858 -0.05802 0.66945 -0.05926 C 0.67032 -0.06049 0.67119 -0.06111 0.67205 -0.06203 C 0.67362 -0.06666 0.67379 -0.06759 0.67622 -0.07098 C 0.67691 -0.07222 0.67778 -0.07314 0.67865 -0.07407 C 0.67969 -0.07685 0.68039 -0.08086 0.68195 -0.08302 C 0.68421 -0.08549 0.68525 -0.08642 0.68698 -0.09043 C 0.6882 -0.09321 0.68889 -0.0966 0.69028 -0.09907 L 0.69375 -0.10493 " pathEditMode="relative" ptsTypes="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6D26-133C-4DCD-B486-3B3151F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Test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EDF0-B9C9-4193-ADEC-891BEC5A5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Why are 2 two-delta predictors sufficient for sending predictions to an entire cache line of GPU thread requests?</a:t>
            </a:r>
          </a:p>
          <a:p>
            <a:pPr lvl="1"/>
            <a:r>
              <a:rPr lang="en-US" sz="1800" dirty="0"/>
              <a:t>A) Only two threads from each block can access memory at a time, so no more than 2 predictors per block will ever be needed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B)</a:t>
            </a:r>
            <a:r>
              <a:rPr lang="en-US" sz="1800" dirty="0"/>
              <a:t> Data from adjacent threads is highly correlated so it is sufficiently accurate to just use two predictors</a:t>
            </a:r>
          </a:p>
          <a:p>
            <a:pPr lvl="1"/>
            <a:r>
              <a:rPr lang="en-US" sz="1800" dirty="0"/>
              <a:t>C) More predictors would achieve more desirable results, but the GPU simulation capabilities were too limited to increase this amount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E29FC-38FB-48B5-AC62-A66502099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2283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6D26-133C-4DCD-B486-3B3151F4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Test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EDF0-B9C9-4193-ADEC-891BEC5A5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Which two reasons explain why speedup so much more significant for tested GPU programs than CPU programs?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A)</a:t>
            </a:r>
            <a:r>
              <a:rPr lang="en-US" sz="1800" dirty="0"/>
              <a:t> While memory bandwidth limitations play a critical role in GPU computation times, this is not as significant of a factor in CPU computations.</a:t>
            </a:r>
          </a:p>
          <a:p>
            <a:pPr lvl="1"/>
            <a:r>
              <a:rPr lang="en-US" sz="1800" dirty="0"/>
              <a:t>B) CPUs are more efficient at recovering from cache misses and hence do not benefit as significantly from a load prediction architecture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C)</a:t>
            </a:r>
            <a:r>
              <a:rPr lang="en-US" sz="1800" dirty="0"/>
              <a:t> In general, GPU computations are inherently more favorable for approximation than CPU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E29FC-38FB-48B5-AC62-A66502099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491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59" name="Google Shape;759;p13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body" idx="2"/>
          </p:nvPr>
        </p:nvSpPr>
        <p:spPr>
          <a:xfrm>
            <a:off x="1315475" y="3220125"/>
            <a:ext cx="6513000" cy="9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solidFill>
                  <a:schemeClr val="hlink"/>
                </a:solidFill>
                <a:hlinkClick r:id="rId4"/>
              </a:rPr>
              <a:t>www.slidescarnival.com/help-use-presentation-template</a:t>
            </a:r>
            <a:endParaRPr sz="1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/>
          </a:p>
        </p:txBody>
      </p:sp>
      <p:sp>
        <p:nvSpPr>
          <p:cNvPr id="761" name="Google Shape;761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60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Hello!</a:t>
            </a:r>
            <a:endParaRPr sz="4800" dirty="0"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1777825" y="3229349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I AM JAYDEN SMITH</a:t>
            </a:r>
            <a:endParaRPr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I am here because I love to give presentations. 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@username</a:t>
            </a:r>
            <a:endParaRPr sz="1800" b="1" dirty="0"/>
          </a:p>
        </p:txBody>
      </p:sp>
      <p:pic>
        <p:nvPicPr>
          <p:cNvPr id="768" name="Google Shape;768;p14"/>
          <p:cNvPicPr preferRelativeResize="0"/>
          <p:nvPr/>
        </p:nvPicPr>
        <p:blipFill rotWithShape="1">
          <a:blip r:embed="rId3">
            <a:alphaModFix/>
          </a:blip>
          <a:srcRect t="2546" b="30786"/>
          <a:stretch/>
        </p:blipFill>
        <p:spPr>
          <a:xfrm>
            <a:off x="3547950" y="460975"/>
            <a:ext cx="2048100" cy="2048100"/>
          </a:xfrm>
          <a:prstGeom prst="star12">
            <a:avLst>
              <a:gd name="adj" fmla="val 42597"/>
            </a:avLst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5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75" name="Google Shape;775;p15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  <p:sp>
        <p:nvSpPr>
          <p:cNvPr id="781" name="Google Shape;78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dirty="0"/>
              <a:t>Here you have a list of items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dirty="0"/>
              <a:t>And some text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dirty="0"/>
              <a:t>But remember not to overload your slides with content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Your audience will listen to you or read the content, but won’t do both. </a:t>
            </a:r>
            <a:endParaRPr dirty="0"/>
          </a:p>
        </p:txBody>
      </p:sp>
      <p:sp>
        <p:nvSpPr>
          <p:cNvPr id="788" name="Google Shape;78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8"/>
          <p:cNvSpPr txBox="1">
            <a:spLocks noGrp="1"/>
          </p:cNvSpPr>
          <p:nvPr>
            <p:ph type="ctrTitle" idx="4294967295"/>
          </p:nvPr>
        </p:nvSpPr>
        <p:spPr>
          <a:xfrm>
            <a:off x="1972275" y="2269150"/>
            <a:ext cx="5199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794" name="Google Shape;794;p18"/>
          <p:cNvSpPr txBox="1">
            <a:spLocks noGrp="1"/>
          </p:cNvSpPr>
          <p:nvPr>
            <p:ph type="subTitle" idx="4294967295"/>
          </p:nvPr>
        </p:nvSpPr>
        <p:spPr>
          <a:xfrm>
            <a:off x="1972275" y="3411555"/>
            <a:ext cx="5199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795" name="Google Shape;795;p18"/>
          <p:cNvSpPr/>
          <p:nvPr/>
        </p:nvSpPr>
        <p:spPr>
          <a:xfrm>
            <a:off x="4826426" y="2260175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18"/>
          <p:cNvGrpSpPr/>
          <p:nvPr/>
        </p:nvGrpSpPr>
        <p:grpSpPr>
          <a:xfrm>
            <a:off x="4475766" y="744273"/>
            <a:ext cx="1211100" cy="1211378"/>
            <a:chOff x="6654650" y="3665275"/>
            <a:chExt cx="409100" cy="409125"/>
          </a:xfrm>
        </p:grpSpPr>
        <p:sp>
          <p:nvSpPr>
            <p:cNvPr id="797" name="Google Shape;797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1056887">
            <a:off x="3308317" y="1696535"/>
            <a:ext cx="800125" cy="800199"/>
            <a:chOff x="570875" y="4322250"/>
            <a:chExt cx="443300" cy="443325"/>
          </a:xfrm>
        </p:grpSpPr>
        <p:sp>
          <p:nvSpPr>
            <p:cNvPr id="800" name="Google Shape;800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18"/>
          <p:cNvSpPr/>
          <p:nvPr/>
        </p:nvSpPr>
        <p:spPr>
          <a:xfrm rot="2466666">
            <a:off x="3398186" y="979197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8"/>
          <p:cNvSpPr/>
          <p:nvPr/>
        </p:nvSpPr>
        <p:spPr>
          <a:xfrm rot="-1609554">
            <a:off x="3972581" y="1215154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8"/>
          <p:cNvSpPr/>
          <p:nvPr/>
        </p:nvSpPr>
        <p:spPr>
          <a:xfrm rot="2926242">
            <a:off x="5686362" y="1428967"/>
            <a:ext cx="211682" cy="2021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8"/>
          <p:cNvSpPr/>
          <p:nvPr/>
        </p:nvSpPr>
        <p:spPr>
          <a:xfrm rot="-1609469">
            <a:off x="4506598" y="604169"/>
            <a:ext cx="190702" cy="1820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CD7A-D16F-46A0-85BB-7404F178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Obstacles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D41D2-7E08-4C1F-B487-620556B83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5474" y="1577785"/>
            <a:ext cx="7126683" cy="2695500"/>
          </a:xfrm>
        </p:spPr>
        <p:txBody>
          <a:bodyPr/>
          <a:lstStyle/>
          <a:p>
            <a:r>
              <a:rPr lang="en-US" dirty="0"/>
              <a:t>Not all instructions can be approximated</a:t>
            </a:r>
          </a:p>
          <a:p>
            <a:pPr lvl="1"/>
            <a:r>
              <a:rPr lang="en-US" dirty="0"/>
              <a:t>E.g. pointer addresses, memory offsets, etc.</a:t>
            </a:r>
          </a:p>
          <a:p>
            <a:r>
              <a:rPr lang="en-US" dirty="0"/>
              <a:t>GPUs (the target hardware) are inherently parallel</a:t>
            </a:r>
          </a:p>
          <a:p>
            <a:pPr lvl="1"/>
            <a:r>
              <a:rPr lang="en-US" dirty="0"/>
              <a:t>Cannot destroy the underlying relationship between SIMD registers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F8AD8-7806-4CAE-BA46-1B0A3A7C30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grpSp>
        <p:nvGrpSpPr>
          <p:cNvPr id="232" name="Google Shape;1022;p37">
            <a:extLst>
              <a:ext uri="{FF2B5EF4-FFF2-40B4-BE49-F238E27FC236}">
                <a16:creationId xmlns:a16="http://schemas.microsoft.com/office/drawing/2014/main" id="{69D9B1D5-A3A0-4F2A-84C8-D61D3B02D46B}"/>
              </a:ext>
            </a:extLst>
          </p:cNvPr>
          <p:cNvGrpSpPr/>
          <p:nvPr/>
        </p:nvGrpSpPr>
        <p:grpSpPr>
          <a:xfrm>
            <a:off x="5899500" y="3671110"/>
            <a:ext cx="823463" cy="824732"/>
            <a:chOff x="7512049" y="977900"/>
            <a:chExt cx="4121150" cy="4127500"/>
          </a:xfrm>
        </p:grpSpPr>
        <p:sp>
          <p:nvSpPr>
            <p:cNvPr id="233" name="Google Shape;1023;p37">
              <a:extLst>
                <a:ext uri="{FF2B5EF4-FFF2-40B4-BE49-F238E27FC236}">
                  <a16:creationId xmlns:a16="http://schemas.microsoft.com/office/drawing/2014/main" id="{FB7B28AA-C8AB-4DF3-BFA2-DA0952F863E2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" name="Google Shape;1024;p37">
              <a:extLst>
                <a:ext uri="{FF2B5EF4-FFF2-40B4-BE49-F238E27FC236}">
                  <a16:creationId xmlns:a16="http://schemas.microsoft.com/office/drawing/2014/main" id="{07C4979F-4C22-46C4-9A65-39D25C6339AF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235" name="Google Shape;1025;p37">
                <a:extLst>
                  <a:ext uri="{FF2B5EF4-FFF2-40B4-BE49-F238E27FC236}">
                    <a16:creationId xmlns:a16="http://schemas.microsoft.com/office/drawing/2014/main" id="{E44A4150-02D9-44F7-93D8-A1A5B4F8F8E9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026;p37">
                <a:extLst>
                  <a:ext uri="{FF2B5EF4-FFF2-40B4-BE49-F238E27FC236}">
                    <a16:creationId xmlns:a16="http://schemas.microsoft.com/office/drawing/2014/main" id="{813EE506-60EF-4BE2-AEEC-71302240D8FB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027;p37">
                <a:extLst>
                  <a:ext uri="{FF2B5EF4-FFF2-40B4-BE49-F238E27FC236}">
                    <a16:creationId xmlns:a16="http://schemas.microsoft.com/office/drawing/2014/main" id="{904EC91A-7B37-4F48-8140-E9D51CC5C3F7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028;p37">
                <a:extLst>
                  <a:ext uri="{FF2B5EF4-FFF2-40B4-BE49-F238E27FC236}">
                    <a16:creationId xmlns:a16="http://schemas.microsoft.com/office/drawing/2014/main" id="{B087E7EC-257B-4219-AD47-678AEEEA2962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029;p37">
                <a:extLst>
                  <a:ext uri="{FF2B5EF4-FFF2-40B4-BE49-F238E27FC236}">
                    <a16:creationId xmlns:a16="http://schemas.microsoft.com/office/drawing/2014/main" id="{84EB8B12-F839-4815-8647-C786FAA485E1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030;p37">
                <a:extLst>
                  <a:ext uri="{FF2B5EF4-FFF2-40B4-BE49-F238E27FC236}">
                    <a16:creationId xmlns:a16="http://schemas.microsoft.com/office/drawing/2014/main" id="{391ADA83-C5C1-4A60-98FD-45F6E5C6BD14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031;p37">
                <a:extLst>
                  <a:ext uri="{FF2B5EF4-FFF2-40B4-BE49-F238E27FC236}">
                    <a16:creationId xmlns:a16="http://schemas.microsoft.com/office/drawing/2014/main" id="{BFA32E13-8A79-4EEB-9398-B85FC06B29E0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032;p37">
                <a:extLst>
                  <a:ext uri="{FF2B5EF4-FFF2-40B4-BE49-F238E27FC236}">
                    <a16:creationId xmlns:a16="http://schemas.microsoft.com/office/drawing/2014/main" id="{18838702-08D5-4BB4-A899-D5E51D744E46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033;p37">
                <a:extLst>
                  <a:ext uri="{FF2B5EF4-FFF2-40B4-BE49-F238E27FC236}">
                    <a16:creationId xmlns:a16="http://schemas.microsoft.com/office/drawing/2014/main" id="{F6260C2D-FC11-44BE-881D-51FCB1CD627C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034;p37">
                <a:extLst>
                  <a:ext uri="{FF2B5EF4-FFF2-40B4-BE49-F238E27FC236}">
                    <a16:creationId xmlns:a16="http://schemas.microsoft.com/office/drawing/2014/main" id="{E995D6F3-F1F1-4704-9545-557B5C6D1ED8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035;p37">
                <a:extLst>
                  <a:ext uri="{FF2B5EF4-FFF2-40B4-BE49-F238E27FC236}">
                    <a16:creationId xmlns:a16="http://schemas.microsoft.com/office/drawing/2014/main" id="{684A8B3E-A179-4A8E-8E09-4B87555F6541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036;p37">
                <a:extLst>
                  <a:ext uri="{FF2B5EF4-FFF2-40B4-BE49-F238E27FC236}">
                    <a16:creationId xmlns:a16="http://schemas.microsoft.com/office/drawing/2014/main" id="{FFDE757E-DC4F-4FBA-BA54-84A6233D0D16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037;p37">
                <a:extLst>
                  <a:ext uri="{FF2B5EF4-FFF2-40B4-BE49-F238E27FC236}">
                    <a16:creationId xmlns:a16="http://schemas.microsoft.com/office/drawing/2014/main" id="{BADBD4CE-2912-417E-A995-ABBAFBDA9F09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1038;p37">
                <a:extLst>
                  <a:ext uri="{FF2B5EF4-FFF2-40B4-BE49-F238E27FC236}">
                    <a16:creationId xmlns:a16="http://schemas.microsoft.com/office/drawing/2014/main" id="{388F26AC-C8A9-4B97-A4EF-CD003D790523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1039;p37">
                <a:extLst>
                  <a:ext uri="{FF2B5EF4-FFF2-40B4-BE49-F238E27FC236}">
                    <a16:creationId xmlns:a16="http://schemas.microsoft.com/office/drawing/2014/main" id="{3FB497AC-B70D-4E90-B9BE-907800DEC6EB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1040;p37">
                <a:extLst>
                  <a:ext uri="{FF2B5EF4-FFF2-40B4-BE49-F238E27FC236}">
                    <a16:creationId xmlns:a16="http://schemas.microsoft.com/office/drawing/2014/main" id="{917F9EC2-6577-4204-81CC-FF3C9A49C2E0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1041;p37">
                <a:extLst>
                  <a:ext uri="{FF2B5EF4-FFF2-40B4-BE49-F238E27FC236}">
                    <a16:creationId xmlns:a16="http://schemas.microsoft.com/office/drawing/2014/main" id="{FDB68680-CE84-4BBA-922F-B1BD3DB879BF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1042;p37">
                <a:extLst>
                  <a:ext uri="{FF2B5EF4-FFF2-40B4-BE49-F238E27FC236}">
                    <a16:creationId xmlns:a16="http://schemas.microsoft.com/office/drawing/2014/main" id="{B697B5DA-14FD-4CC5-B00C-7CE5675AAD11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1043;p37">
                <a:extLst>
                  <a:ext uri="{FF2B5EF4-FFF2-40B4-BE49-F238E27FC236}">
                    <a16:creationId xmlns:a16="http://schemas.microsoft.com/office/drawing/2014/main" id="{BB41490D-081E-42E9-834F-76F209143485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044;p37">
                <a:extLst>
                  <a:ext uri="{FF2B5EF4-FFF2-40B4-BE49-F238E27FC236}">
                    <a16:creationId xmlns:a16="http://schemas.microsoft.com/office/drawing/2014/main" id="{615E5A78-54CD-45DA-8F07-03A6DCE28AE0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045;p37">
                <a:extLst>
                  <a:ext uri="{FF2B5EF4-FFF2-40B4-BE49-F238E27FC236}">
                    <a16:creationId xmlns:a16="http://schemas.microsoft.com/office/drawing/2014/main" id="{14C6B601-B80D-4E94-AA73-571907897733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046;p37">
                <a:extLst>
                  <a:ext uri="{FF2B5EF4-FFF2-40B4-BE49-F238E27FC236}">
                    <a16:creationId xmlns:a16="http://schemas.microsoft.com/office/drawing/2014/main" id="{5C1B8E2C-E052-4FE3-B36A-BA38B331EB7D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047;p37">
                <a:extLst>
                  <a:ext uri="{FF2B5EF4-FFF2-40B4-BE49-F238E27FC236}">
                    <a16:creationId xmlns:a16="http://schemas.microsoft.com/office/drawing/2014/main" id="{81EA5568-297F-4572-AAF2-CFFC37FFF8DB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048;p37">
                <a:extLst>
                  <a:ext uri="{FF2B5EF4-FFF2-40B4-BE49-F238E27FC236}">
                    <a16:creationId xmlns:a16="http://schemas.microsoft.com/office/drawing/2014/main" id="{F2F49585-FDAF-43C6-9D09-0977B35E8210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049;p37">
                <a:extLst>
                  <a:ext uri="{FF2B5EF4-FFF2-40B4-BE49-F238E27FC236}">
                    <a16:creationId xmlns:a16="http://schemas.microsoft.com/office/drawing/2014/main" id="{018AEB13-394C-4410-AB7D-F52EA5A34567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050;p37">
                <a:extLst>
                  <a:ext uri="{FF2B5EF4-FFF2-40B4-BE49-F238E27FC236}">
                    <a16:creationId xmlns:a16="http://schemas.microsoft.com/office/drawing/2014/main" id="{6D734371-1B3E-4ABF-943B-18B9D6A5BD04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1" name="Google Shape;1022;p37">
            <a:extLst>
              <a:ext uri="{FF2B5EF4-FFF2-40B4-BE49-F238E27FC236}">
                <a16:creationId xmlns:a16="http://schemas.microsoft.com/office/drawing/2014/main" id="{98572D98-8ED5-456C-B79D-66732F62E6EB}"/>
              </a:ext>
            </a:extLst>
          </p:cNvPr>
          <p:cNvGrpSpPr/>
          <p:nvPr/>
        </p:nvGrpSpPr>
        <p:grpSpPr>
          <a:xfrm>
            <a:off x="4198306" y="4301100"/>
            <a:ext cx="823463" cy="824732"/>
            <a:chOff x="7512049" y="977900"/>
            <a:chExt cx="4121150" cy="4127500"/>
          </a:xfrm>
        </p:grpSpPr>
        <p:sp>
          <p:nvSpPr>
            <p:cNvPr id="262" name="Google Shape;1023;p37">
              <a:extLst>
                <a:ext uri="{FF2B5EF4-FFF2-40B4-BE49-F238E27FC236}">
                  <a16:creationId xmlns:a16="http://schemas.microsoft.com/office/drawing/2014/main" id="{979DEA46-6372-458F-9956-5BF9D53E19BA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1024;p37">
              <a:extLst>
                <a:ext uri="{FF2B5EF4-FFF2-40B4-BE49-F238E27FC236}">
                  <a16:creationId xmlns:a16="http://schemas.microsoft.com/office/drawing/2014/main" id="{5C3A0830-2313-43FE-AA90-76C57761C9AB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264" name="Google Shape;1025;p37">
                <a:extLst>
                  <a:ext uri="{FF2B5EF4-FFF2-40B4-BE49-F238E27FC236}">
                    <a16:creationId xmlns:a16="http://schemas.microsoft.com/office/drawing/2014/main" id="{4571B200-37FD-4E1E-9B06-53FFA614185F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026;p37">
                <a:extLst>
                  <a:ext uri="{FF2B5EF4-FFF2-40B4-BE49-F238E27FC236}">
                    <a16:creationId xmlns:a16="http://schemas.microsoft.com/office/drawing/2014/main" id="{18D0CAEA-7F03-4B11-A6D3-69126AAB1E3F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1027;p37">
                <a:extLst>
                  <a:ext uri="{FF2B5EF4-FFF2-40B4-BE49-F238E27FC236}">
                    <a16:creationId xmlns:a16="http://schemas.microsoft.com/office/drawing/2014/main" id="{CD1CB184-1DB4-4E3B-8A9C-8B514E10CAF6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1028;p37">
                <a:extLst>
                  <a:ext uri="{FF2B5EF4-FFF2-40B4-BE49-F238E27FC236}">
                    <a16:creationId xmlns:a16="http://schemas.microsoft.com/office/drawing/2014/main" id="{7D4C00EA-9B51-47CF-8717-307F8C21F600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1029;p37">
                <a:extLst>
                  <a:ext uri="{FF2B5EF4-FFF2-40B4-BE49-F238E27FC236}">
                    <a16:creationId xmlns:a16="http://schemas.microsoft.com/office/drawing/2014/main" id="{89BC588F-9FA3-4558-8BA2-ADC69E26D8F4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1030;p37">
                <a:extLst>
                  <a:ext uri="{FF2B5EF4-FFF2-40B4-BE49-F238E27FC236}">
                    <a16:creationId xmlns:a16="http://schemas.microsoft.com/office/drawing/2014/main" id="{BD5EE5E8-D712-44B3-A1EB-C4568BE6BF1F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1031;p37">
                <a:extLst>
                  <a:ext uri="{FF2B5EF4-FFF2-40B4-BE49-F238E27FC236}">
                    <a16:creationId xmlns:a16="http://schemas.microsoft.com/office/drawing/2014/main" id="{D598DE80-82BE-45D8-BF44-308453E63E62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1032;p37">
                <a:extLst>
                  <a:ext uri="{FF2B5EF4-FFF2-40B4-BE49-F238E27FC236}">
                    <a16:creationId xmlns:a16="http://schemas.microsoft.com/office/drawing/2014/main" id="{4CD1571A-451D-4BE8-84DC-F9452B344A14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1033;p37">
                <a:extLst>
                  <a:ext uri="{FF2B5EF4-FFF2-40B4-BE49-F238E27FC236}">
                    <a16:creationId xmlns:a16="http://schemas.microsoft.com/office/drawing/2014/main" id="{6355A8CA-DCD9-404C-BA23-4335E1016EF6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1034;p37">
                <a:extLst>
                  <a:ext uri="{FF2B5EF4-FFF2-40B4-BE49-F238E27FC236}">
                    <a16:creationId xmlns:a16="http://schemas.microsoft.com/office/drawing/2014/main" id="{7688A605-9A31-4B16-B520-97225BC1348B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1035;p37">
                <a:extLst>
                  <a:ext uri="{FF2B5EF4-FFF2-40B4-BE49-F238E27FC236}">
                    <a16:creationId xmlns:a16="http://schemas.microsoft.com/office/drawing/2014/main" id="{7ED6FEA1-66C7-4CFD-BD97-DE12D5EDBC44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1036;p37">
                <a:extLst>
                  <a:ext uri="{FF2B5EF4-FFF2-40B4-BE49-F238E27FC236}">
                    <a16:creationId xmlns:a16="http://schemas.microsoft.com/office/drawing/2014/main" id="{AE250E76-0A13-428C-9B8B-8F6DB6FB85CC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1037;p37">
                <a:extLst>
                  <a:ext uri="{FF2B5EF4-FFF2-40B4-BE49-F238E27FC236}">
                    <a16:creationId xmlns:a16="http://schemas.microsoft.com/office/drawing/2014/main" id="{B578686B-502A-437F-921C-D3E1432FB06F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1038;p37">
                <a:extLst>
                  <a:ext uri="{FF2B5EF4-FFF2-40B4-BE49-F238E27FC236}">
                    <a16:creationId xmlns:a16="http://schemas.microsoft.com/office/drawing/2014/main" id="{AF5FD51E-9BF4-414D-949E-4A5BDAB40B7D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1039;p37">
                <a:extLst>
                  <a:ext uri="{FF2B5EF4-FFF2-40B4-BE49-F238E27FC236}">
                    <a16:creationId xmlns:a16="http://schemas.microsoft.com/office/drawing/2014/main" id="{31573E99-F6F9-46E6-8C07-8156479614C6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1040;p37">
                <a:extLst>
                  <a:ext uri="{FF2B5EF4-FFF2-40B4-BE49-F238E27FC236}">
                    <a16:creationId xmlns:a16="http://schemas.microsoft.com/office/drawing/2014/main" id="{59E113F3-7C24-4793-93FA-E84C15B95B1E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1041;p37">
                <a:extLst>
                  <a:ext uri="{FF2B5EF4-FFF2-40B4-BE49-F238E27FC236}">
                    <a16:creationId xmlns:a16="http://schemas.microsoft.com/office/drawing/2014/main" id="{9576CCAA-2E03-4E84-B23B-70FE081B3932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1042;p37">
                <a:extLst>
                  <a:ext uri="{FF2B5EF4-FFF2-40B4-BE49-F238E27FC236}">
                    <a16:creationId xmlns:a16="http://schemas.microsoft.com/office/drawing/2014/main" id="{CEABF2DC-ABBF-4AA9-8966-4A74EE576F1F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1043;p37">
                <a:extLst>
                  <a:ext uri="{FF2B5EF4-FFF2-40B4-BE49-F238E27FC236}">
                    <a16:creationId xmlns:a16="http://schemas.microsoft.com/office/drawing/2014/main" id="{9F2317B3-6116-4215-AC3F-349D37DE3384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1044;p37">
                <a:extLst>
                  <a:ext uri="{FF2B5EF4-FFF2-40B4-BE49-F238E27FC236}">
                    <a16:creationId xmlns:a16="http://schemas.microsoft.com/office/drawing/2014/main" id="{2DF6D497-FD47-4FBA-AD5D-FA86F13F46A4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1045;p37">
                <a:extLst>
                  <a:ext uri="{FF2B5EF4-FFF2-40B4-BE49-F238E27FC236}">
                    <a16:creationId xmlns:a16="http://schemas.microsoft.com/office/drawing/2014/main" id="{A9891E59-06D1-4AD6-B500-0BA2274D1384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1046;p37">
                <a:extLst>
                  <a:ext uri="{FF2B5EF4-FFF2-40B4-BE49-F238E27FC236}">
                    <a16:creationId xmlns:a16="http://schemas.microsoft.com/office/drawing/2014/main" id="{B67EF22F-7275-423F-9CFB-7E46738E4DF6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1047;p37">
                <a:extLst>
                  <a:ext uri="{FF2B5EF4-FFF2-40B4-BE49-F238E27FC236}">
                    <a16:creationId xmlns:a16="http://schemas.microsoft.com/office/drawing/2014/main" id="{CCA5CBB7-609C-493D-9E67-C6F99F64E271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1048;p37">
                <a:extLst>
                  <a:ext uri="{FF2B5EF4-FFF2-40B4-BE49-F238E27FC236}">
                    <a16:creationId xmlns:a16="http://schemas.microsoft.com/office/drawing/2014/main" id="{27044D9A-3C05-4593-8202-AA884BDDD33E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1049;p37">
                <a:extLst>
                  <a:ext uri="{FF2B5EF4-FFF2-40B4-BE49-F238E27FC236}">
                    <a16:creationId xmlns:a16="http://schemas.microsoft.com/office/drawing/2014/main" id="{59B8F104-E197-4718-8984-1F5D6C43D79B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1050;p37">
                <a:extLst>
                  <a:ext uri="{FF2B5EF4-FFF2-40B4-BE49-F238E27FC236}">
                    <a16:creationId xmlns:a16="http://schemas.microsoft.com/office/drawing/2014/main" id="{0AADB0AC-E33A-4049-B585-CEC4661F9104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" name="Google Shape;1022;p37">
            <a:extLst>
              <a:ext uri="{FF2B5EF4-FFF2-40B4-BE49-F238E27FC236}">
                <a16:creationId xmlns:a16="http://schemas.microsoft.com/office/drawing/2014/main" id="{20D03A13-D4ED-4008-AAF8-28E8E0FF7630}"/>
              </a:ext>
            </a:extLst>
          </p:cNvPr>
          <p:cNvGrpSpPr/>
          <p:nvPr/>
        </p:nvGrpSpPr>
        <p:grpSpPr>
          <a:xfrm>
            <a:off x="1981720" y="3784032"/>
            <a:ext cx="823463" cy="824732"/>
            <a:chOff x="7512049" y="977900"/>
            <a:chExt cx="4121150" cy="4127500"/>
          </a:xfrm>
        </p:grpSpPr>
        <p:sp>
          <p:nvSpPr>
            <p:cNvPr id="291" name="Google Shape;1023;p37">
              <a:extLst>
                <a:ext uri="{FF2B5EF4-FFF2-40B4-BE49-F238E27FC236}">
                  <a16:creationId xmlns:a16="http://schemas.microsoft.com/office/drawing/2014/main" id="{38E45CF2-C7EF-44CE-803A-A09D1A6125D8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2" name="Google Shape;1024;p37">
              <a:extLst>
                <a:ext uri="{FF2B5EF4-FFF2-40B4-BE49-F238E27FC236}">
                  <a16:creationId xmlns:a16="http://schemas.microsoft.com/office/drawing/2014/main" id="{7FC054A1-AFE4-41DF-A0CB-C381CACFD065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293" name="Google Shape;1025;p37">
                <a:extLst>
                  <a:ext uri="{FF2B5EF4-FFF2-40B4-BE49-F238E27FC236}">
                    <a16:creationId xmlns:a16="http://schemas.microsoft.com/office/drawing/2014/main" id="{D5B6F217-D1D7-491A-A966-879708DA117B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1026;p37">
                <a:extLst>
                  <a:ext uri="{FF2B5EF4-FFF2-40B4-BE49-F238E27FC236}">
                    <a16:creationId xmlns:a16="http://schemas.microsoft.com/office/drawing/2014/main" id="{9672F4FC-A8F9-4A90-A9E3-CE688F45695C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1027;p37">
                <a:extLst>
                  <a:ext uri="{FF2B5EF4-FFF2-40B4-BE49-F238E27FC236}">
                    <a16:creationId xmlns:a16="http://schemas.microsoft.com/office/drawing/2014/main" id="{62132C29-7733-45E6-90BD-29EB1497E7F2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1028;p37">
                <a:extLst>
                  <a:ext uri="{FF2B5EF4-FFF2-40B4-BE49-F238E27FC236}">
                    <a16:creationId xmlns:a16="http://schemas.microsoft.com/office/drawing/2014/main" id="{8E6C2087-F9BE-4148-94FE-C7974642D3A2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1029;p37">
                <a:extLst>
                  <a:ext uri="{FF2B5EF4-FFF2-40B4-BE49-F238E27FC236}">
                    <a16:creationId xmlns:a16="http://schemas.microsoft.com/office/drawing/2014/main" id="{90583EFC-E1FD-40BA-8223-CC15B844914C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1030;p37">
                <a:extLst>
                  <a:ext uri="{FF2B5EF4-FFF2-40B4-BE49-F238E27FC236}">
                    <a16:creationId xmlns:a16="http://schemas.microsoft.com/office/drawing/2014/main" id="{318C8963-DB34-4529-A617-76D3EC39F249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1031;p37">
                <a:extLst>
                  <a:ext uri="{FF2B5EF4-FFF2-40B4-BE49-F238E27FC236}">
                    <a16:creationId xmlns:a16="http://schemas.microsoft.com/office/drawing/2014/main" id="{9C3E7060-94D0-4AFE-B3DD-5AB38E4062F1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1032;p37">
                <a:extLst>
                  <a:ext uri="{FF2B5EF4-FFF2-40B4-BE49-F238E27FC236}">
                    <a16:creationId xmlns:a16="http://schemas.microsoft.com/office/drawing/2014/main" id="{8825C7F2-AB27-4057-9565-41D1AD020274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1033;p37">
                <a:extLst>
                  <a:ext uri="{FF2B5EF4-FFF2-40B4-BE49-F238E27FC236}">
                    <a16:creationId xmlns:a16="http://schemas.microsoft.com/office/drawing/2014/main" id="{D2A445C2-2B1E-479C-8835-64BF41FED152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1034;p37">
                <a:extLst>
                  <a:ext uri="{FF2B5EF4-FFF2-40B4-BE49-F238E27FC236}">
                    <a16:creationId xmlns:a16="http://schemas.microsoft.com/office/drawing/2014/main" id="{21441154-AE85-498C-99F8-37F6A704EDFD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1035;p37">
                <a:extLst>
                  <a:ext uri="{FF2B5EF4-FFF2-40B4-BE49-F238E27FC236}">
                    <a16:creationId xmlns:a16="http://schemas.microsoft.com/office/drawing/2014/main" id="{27052841-B4D6-4193-80DB-61E5A7163DE6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1036;p37">
                <a:extLst>
                  <a:ext uri="{FF2B5EF4-FFF2-40B4-BE49-F238E27FC236}">
                    <a16:creationId xmlns:a16="http://schemas.microsoft.com/office/drawing/2014/main" id="{109E467E-021C-41A9-BEBB-8247A238FF67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1037;p37">
                <a:extLst>
                  <a:ext uri="{FF2B5EF4-FFF2-40B4-BE49-F238E27FC236}">
                    <a16:creationId xmlns:a16="http://schemas.microsoft.com/office/drawing/2014/main" id="{A48CF578-864E-4F21-AC21-2868B92A676F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1038;p37">
                <a:extLst>
                  <a:ext uri="{FF2B5EF4-FFF2-40B4-BE49-F238E27FC236}">
                    <a16:creationId xmlns:a16="http://schemas.microsoft.com/office/drawing/2014/main" id="{5FDAAF82-D8DE-4C90-88F6-086959F0CCBE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1039;p37">
                <a:extLst>
                  <a:ext uri="{FF2B5EF4-FFF2-40B4-BE49-F238E27FC236}">
                    <a16:creationId xmlns:a16="http://schemas.microsoft.com/office/drawing/2014/main" id="{9380A212-38F2-4B34-85A7-CACF8523A075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1040;p37">
                <a:extLst>
                  <a:ext uri="{FF2B5EF4-FFF2-40B4-BE49-F238E27FC236}">
                    <a16:creationId xmlns:a16="http://schemas.microsoft.com/office/drawing/2014/main" id="{627C512A-90B0-433A-999D-78E303BCDE10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1041;p37">
                <a:extLst>
                  <a:ext uri="{FF2B5EF4-FFF2-40B4-BE49-F238E27FC236}">
                    <a16:creationId xmlns:a16="http://schemas.microsoft.com/office/drawing/2014/main" id="{A735A4F5-7762-457B-87A5-4B0F11D41CD6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1042;p37">
                <a:extLst>
                  <a:ext uri="{FF2B5EF4-FFF2-40B4-BE49-F238E27FC236}">
                    <a16:creationId xmlns:a16="http://schemas.microsoft.com/office/drawing/2014/main" id="{2D6F8BF4-3A5C-4C0E-80F1-7C15832B46F5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1043;p37">
                <a:extLst>
                  <a:ext uri="{FF2B5EF4-FFF2-40B4-BE49-F238E27FC236}">
                    <a16:creationId xmlns:a16="http://schemas.microsoft.com/office/drawing/2014/main" id="{37E23945-5A58-4FF6-B229-64CAFE935810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1044;p37">
                <a:extLst>
                  <a:ext uri="{FF2B5EF4-FFF2-40B4-BE49-F238E27FC236}">
                    <a16:creationId xmlns:a16="http://schemas.microsoft.com/office/drawing/2014/main" id="{F75E873F-1EC1-4562-8B5F-BE5FF284413D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1045;p37">
                <a:extLst>
                  <a:ext uri="{FF2B5EF4-FFF2-40B4-BE49-F238E27FC236}">
                    <a16:creationId xmlns:a16="http://schemas.microsoft.com/office/drawing/2014/main" id="{7F17FBC5-5171-4C4E-9817-FA9536DEEBD9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1046;p37">
                <a:extLst>
                  <a:ext uri="{FF2B5EF4-FFF2-40B4-BE49-F238E27FC236}">
                    <a16:creationId xmlns:a16="http://schemas.microsoft.com/office/drawing/2014/main" id="{5321E876-DCE0-4BAA-885B-E5FE54D93D2F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1047;p37">
                <a:extLst>
                  <a:ext uri="{FF2B5EF4-FFF2-40B4-BE49-F238E27FC236}">
                    <a16:creationId xmlns:a16="http://schemas.microsoft.com/office/drawing/2014/main" id="{37E4CEB0-AAA5-401B-94B7-FD591E929CF4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1048;p37">
                <a:extLst>
                  <a:ext uri="{FF2B5EF4-FFF2-40B4-BE49-F238E27FC236}">
                    <a16:creationId xmlns:a16="http://schemas.microsoft.com/office/drawing/2014/main" id="{0D561D49-6323-4C36-8F56-771E80EA7BF8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1049;p37">
                <a:extLst>
                  <a:ext uri="{FF2B5EF4-FFF2-40B4-BE49-F238E27FC236}">
                    <a16:creationId xmlns:a16="http://schemas.microsoft.com/office/drawing/2014/main" id="{A2965AA7-831A-4EB9-BFE3-2F3888056BF9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1050;p37">
                <a:extLst>
                  <a:ext uri="{FF2B5EF4-FFF2-40B4-BE49-F238E27FC236}">
                    <a16:creationId xmlns:a16="http://schemas.microsoft.com/office/drawing/2014/main" id="{7FEE44BF-D72F-45CE-82D9-0D43B5B9E5E2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76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9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14" name="Google Shape;814;p1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15" name="Google Shape;815;p19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816" name="Google Shape;81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0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822" name="Google Shape;822;p20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1"/>
          <p:cNvSpPr txBox="1">
            <a:spLocks noGrp="1"/>
          </p:cNvSpPr>
          <p:nvPr>
            <p:ph type="title"/>
          </p:nvPr>
        </p:nvSpPr>
        <p:spPr>
          <a:xfrm>
            <a:off x="1315475" y="1347406"/>
            <a:ext cx="3297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831" name="Google Shape;831;p21"/>
          <p:cNvSpPr txBox="1">
            <a:spLocks noGrp="1"/>
          </p:cNvSpPr>
          <p:nvPr>
            <p:ph type="body" idx="1"/>
          </p:nvPr>
        </p:nvSpPr>
        <p:spPr>
          <a:xfrm>
            <a:off x="1315475" y="2070051"/>
            <a:ext cx="32970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832" name="Google Shape;832;p21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4799825" y="859350"/>
            <a:ext cx="3424800" cy="3424800"/>
          </a:xfrm>
          <a:prstGeom prst="star12">
            <a:avLst>
              <a:gd name="adj" fmla="val 41130"/>
            </a:avLst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3" name="Google Shape;833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"/>
          <p:cNvSpPr txBox="1">
            <a:spLocks noGrp="1"/>
          </p:cNvSpPr>
          <p:nvPr>
            <p:ph type="title" idx="4294967295"/>
          </p:nvPr>
        </p:nvSpPr>
        <p:spPr>
          <a:xfrm>
            <a:off x="581025" y="720350"/>
            <a:ext cx="29574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Abel"/>
                <a:ea typeface="Abel"/>
                <a:cs typeface="Abel"/>
                <a:sym typeface="Abel"/>
              </a:rPr>
              <a:t>Want big impact?</a:t>
            </a:r>
            <a:endParaRPr b="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Use big image.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39" name="Google Shape;839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cxnSp>
        <p:nvCxnSpPr>
          <p:cNvPr id="846" name="Google Shape;846;p23"/>
          <p:cNvCxnSpPr>
            <a:stCxn id="847" idx="2"/>
            <a:endCxn id="848" idx="0"/>
          </p:cNvCxnSpPr>
          <p:nvPr/>
        </p:nvCxnSpPr>
        <p:spPr>
          <a:xfrm rot="-5400000" flipH="1">
            <a:off x="5169900" y="14961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49" name="Google Shape;849;p23"/>
          <p:cNvCxnSpPr>
            <a:stCxn id="850" idx="2"/>
            <a:endCxn id="851" idx="0"/>
          </p:cNvCxnSpPr>
          <p:nvPr/>
        </p:nvCxnSpPr>
        <p:spPr>
          <a:xfrm rot="-5400000" flipH="1">
            <a:off x="28689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2" name="Google Shape;852;p23"/>
          <p:cNvCxnSpPr>
            <a:stCxn id="853" idx="0"/>
            <a:endCxn id="850" idx="2"/>
          </p:cNvCxnSpPr>
          <p:nvPr/>
        </p:nvCxnSpPr>
        <p:spPr>
          <a:xfrm rot="-5400000">
            <a:off x="20236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4" name="Google Shape;854;p23"/>
          <p:cNvCxnSpPr>
            <a:stCxn id="848" idx="2"/>
            <a:endCxn id="855" idx="0"/>
          </p:cNvCxnSpPr>
          <p:nvPr/>
        </p:nvCxnSpPr>
        <p:spPr>
          <a:xfrm rot="-5400000" flipH="1">
            <a:off x="64095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6" name="Google Shape;856;p23"/>
          <p:cNvCxnSpPr>
            <a:stCxn id="857" idx="0"/>
            <a:endCxn id="848" idx="2"/>
          </p:cNvCxnSpPr>
          <p:nvPr/>
        </p:nvCxnSpPr>
        <p:spPr>
          <a:xfrm rot="-5400000">
            <a:off x="55642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8" name="Google Shape;858;p23"/>
          <p:cNvCxnSpPr>
            <a:stCxn id="850" idx="0"/>
            <a:endCxn id="847" idx="2"/>
          </p:cNvCxnSpPr>
          <p:nvPr/>
        </p:nvCxnSpPr>
        <p:spPr>
          <a:xfrm rot="-5400000">
            <a:off x="3399600" y="14960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47" name="Google Shape;847;p23"/>
          <p:cNvSpPr txBox="1"/>
          <p:nvPr/>
        </p:nvSpPr>
        <p:spPr>
          <a:xfrm>
            <a:off x="3802950" y="15096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0" name="Google Shape;850;p23"/>
          <p:cNvSpPr txBox="1"/>
          <p:nvPr/>
        </p:nvSpPr>
        <p:spPr>
          <a:xfrm>
            <a:off x="20326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48" name="Google Shape;848;p23"/>
          <p:cNvSpPr txBox="1"/>
          <p:nvPr/>
        </p:nvSpPr>
        <p:spPr>
          <a:xfrm>
            <a:off x="55732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5" name="Google Shape;855;p23"/>
          <p:cNvSpPr txBox="1"/>
          <p:nvPr/>
        </p:nvSpPr>
        <p:spPr>
          <a:xfrm>
            <a:off x="64185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7" name="Google Shape;857;p23"/>
          <p:cNvSpPr txBox="1"/>
          <p:nvPr/>
        </p:nvSpPr>
        <p:spPr>
          <a:xfrm>
            <a:off x="47280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1" name="Google Shape;851;p23"/>
          <p:cNvSpPr txBox="1"/>
          <p:nvPr/>
        </p:nvSpPr>
        <p:spPr>
          <a:xfrm>
            <a:off x="28779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>
            <a:off x="11874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64" name="Google Shape;864;p24"/>
          <p:cNvGraphicFramePr/>
          <p:nvPr/>
        </p:nvGraphicFramePr>
        <p:xfrm>
          <a:off x="1922650" y="179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{7032D7C7-9D37-409C-B786-EA9AAA5A5A7B}</a:tableStyleId>
              </a:tblPr>
              <a:tblGrid>
                <a:gridCol w="13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5" name="Google Shape;865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5"/>
          <p:cNvSpPr/>
          <p:nvPr/>
        </p:nvSpPr>
        <p:spPr>
          <a:xfrm>
            <a:off x="1372701" y="1351308"/>
            <a:ext cx="6455807" cy="307540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title" idx="4294967295"/>
          </p:nvPr>
        </p:nvSpPr>
        <p:spPr>
          <a:xfrm>
            <a:off x="1315475" y="477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72" name="Google Shape;872;p25"/>
          <p:cNvSpPr/>
          <p:nvPr/>
        </p:nvSpPr>
        <p:spPr>
          <a:xfrm>
            <a:off x="2480250" y="2027300"/>
            <a:ext cx="69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our office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73" name="Google Shape;873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1905150" y="23547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5"/>
          <p:cNvSpPr/>
          <p:nvPr/>
        </p:nvSpPr>
        <p:spPr>
          <a:xfrm>
            <a:off x="3227000" y="36025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5"/>
          <p:cNvSpPr/>
          <p:nvPr/>
        </p:nvSpPr>
        <p:spPr>
          <a:xfrm>
            <a:off x="4046150" y="218325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5"/>
          <p:cNvSpPr/>
          <p:nvPr/>
        </p:nvSpPr>
        <p:spPr>
          <a:xfrm>
            <a:off x="6288775" y="25473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5"/>
          <p:cNvSpPr/>
          <p:nvPr/>
        </p:nvSpPr>
        <p:spPr>
          <a:xfrm>
            <a:off x="4615550" y="3816275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5"/>
          <p:cNvSpPr/>
          <p:nvPr/>
        </p:nvSpPr>
        <p:spPr>
          <a:xfrm>
            <a:off x="6889900" y="39422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885" name="Google Shape;885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886" name="Google Shape;886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648000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92" name="Google Shape;892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1411308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893" name="Google Shape;893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3276893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94" name="Google Shape;894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4040201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895" name="Google Shape;895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1962447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96" name="Google Shape;896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2725755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897" name="Google Shape;897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"/>
          <p:cNvSpPr txBox="1">
            <a:spLocks noGrp="1"/>
          </p:cNvSpPr>
          <p:nvPr>
            <p:ph type="title"/>
          </p:nvPr>
        </p:nvSpPr>
        <p:spPr>
          <a:xfrm>
            <a:off x="1315475" y="477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904" name="Google Shape;904;p28"/>
          <p:cNvGrpSpPr/>
          <p:nvPr/>
        </p:nvGrpSpPr>
        <p:grpSpPr>
          <a:xfrm>
            <a:off x="925996" y="2367800"/>
            <a:ext cx="2349641" cy="1289700"/>
            <a:chOff x="925996" y="1986800"/>
            <a:chExt cx="2349641" cy="1289700"/>
          </a:xfrm>
        </p:grpSpPr>
        <p:sp>
          <p:nvSpPr>
            <p:cNvPr id="905" name="Google Shape;905;p28"/>
            <p:cNvSpPr txBox="1"/>
            <p:nvPr/>
          </p:nvSpPr>
          <p:spPr>
            <a:xfrm>
              <a:off x="925996" y="1986800"/>
              <a:ext cx="1521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06" name="Google Shape;906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07" name="Google Shape;907;p28"/>
          <p:cNvGrpSpPr/>
          <p:nvPr/>
        </p:nvGrpSpPr>
        <p:grpSpPr>
          <a:xfrm>
            <a:off x="5209838" y="1441350"/>
            <a:ext cx="2875362" cy="1289700"/>
            <a:chOff x="5209838" y="1060350"/>
            <a:chExt cx="2875362" cy="1289700"/>
          </a:xfrm>
        </p:grpSpPr>
        <p:sp>
          <p:nvSpPr>
            <p:cNvPr id="908" name="Google Shape;908;p28"/>
            <p:cNvSpPr txBox="1"/>
            <p:nvPr/>
          </p:nvSpPr>
          <p:spPr>
            <a:xfrm>
              <a:off x="6696500" y="1060350"/>
              <a:ext cx="1388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09" name="Google Shape;909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0" name="Google Shape;910;p28"/>
          <p:cNvGrpSpPr/>
          <p:nvPr/>
        </p:nvGrpSpPr>
        <p:grpSpPr>
          <a:xfrm>
            <a:off x="5209838" y="3401450"/>
            <a:ext cx="2849863" cy="1289700"/>
            <a:chOff x="5209838" y="3020450"/>
            <a:chExt cx="2849863" cy="1289700"/>
          </a:xfrm>
        </p:grpSpPr>
        <p:sp>
          <p:nvSpPr>
            <p:cNvPr id="911" name="Google Shape;911;p28"/>
            <p:cNvSpPr txBox="1"/>
            <p:nvPr/>
          </p:nvSpPr>
          <p:spPr>
            <a:xfrm>
              <a:off x="6696501" y="3020450"/>
              <a:ext cx="1363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12" name="Google Shape;912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3" name="Google Shape;913;p28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914" name="Google Shape;914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918" name="Google Shape;918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921" name="Google Shape;921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924" name="Google Shape;924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6" name="Google Shape;926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03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  <p:sp>
          <p:nvSpPr>
            <p:cNvPr id="927" name="Google Shape;927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01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  <p:sp>
          <p:nvSpPr>
            <p:cNvPr id="928" name="Google Shape;928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02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524F-7732-4024-A20E-5965EE5B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Solution: RFVP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2FB06-A0F0-4FEE-8592-9D73A4294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Set-associative cache</a:t>
            </a:r>
          </a:p>
          <a:p>
            <a:r>
              <a:rPr lang="en-US" dirty="0"/>
              <a:t>With two-delta predictor</a:t>
            </a:r>
          </a:p>
          <a:p>
            <a:r>
              <a:rPr lang="en-US" dirty="0"/>
              <a:t>That probabilistically intercepts cache misses</a:t>
            </a:r>
          </a:p>
          <a:p>
            <a:r>
              <a:rPr lang="en-US" dirty="0"/>
              <a:t>Replacing the fetch request with predicted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DE8B-E9C8-4511-B6FE-30D03D1ECC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93" name="Explosion 1 2">
            <a:extLst>
              <a:ext uri="{FF2B5EF4-FFF2-40B4-BE49-F238E27FC236}">
                <a16:creationId xmlns:a16="http://schemas.microsoft.com/office/drawing/2014/main" id="{3DCE6CDC-903F-4B2B-97F2-4B6962A00EF5}"/>
              </a:ext>
            </a:extLst>
          </p:cNvPr>
          <p:cNvSpPr/>
          <p:nvPr/>
        </p:nvSpPr>
        <p:spPr>
          <a:xfrm>
            <a:off x="5312235" y="3162658"/>
            <a:ext cx="1939932" cy="1914405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1022;p37">
            <a:extLst>
              <a:ext uri="{FF2B5EF4-FFF2-40B4-BE49-F238E27FC236}">
                <a16:creationId xmlns:a16="http://schemas.microsoft.com/office/drawing/2014/main" id="{E15B91F1-3E9E-484C-A6D8-E9E23FF7EE41}"/>
              </a:ext>
            </a:extLst>
          </p:cNvPr>
          <p:cNvGrpSpPr/>
          <p:nvPr/>
        </p:nvGrpSpPr>
        <p:grpSpPr>
          <a:xfrm>
            <a:off x="5899500" y="3671110"/>
            <a:ext cx="823463" cy="824732"/>
            <a:chOff x="7512049" y="977900"/>
            <a:chExt cx="4121150" cy="4127500"/>
          </a:xfrm>
        </p:grpSpPr>
        <p:sp>
          <p:nvSpPr>
            <p:cNvPr id="9" name="Google Shape;1023;p37">
              <a:extLst>
                <a:ext uri="{FF2B5EF4-FFF2-40B4-BE49-F238E27FC236}">
                  <a16:creationId xmlns:a16="http://schemas.microsoft.com/office/drawing/2014/main" id="{EFF478BA-A9D4-4BD0-9E2E-6C87B83EF291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024;p37">
              <a:extLst>
                <a:ext uri="{FF2B5EF4-FFF2-40B4-BE49-F238E27FC236}">
                  <a16:creationId xmlns:a16="http://schemas.microsoft.com/office/drawing/2014/main" id="{45C528EB-EE66-4332-A4B2-49271691E9A2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1" name="Google Shape;1025;p37">
                <a:extLst>
                  <a:ext uri="{FF2B5EF4-FFF2-40B4-BE49-F238E27FC236}">
                    <a16:creationId xmlns:a16="http://schemas.microsoft.com/office/drawing/2014/main" id="{5776BCBA-3802-4A6C-AFCA-AC1580C3B188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26;p37">
                <a:extLst>
                  <a:ext uri="{FF2B5EF4-FFF2-40B4-BE49-F238E27FC236}">
                    <a16:creationId xmlns:a16="http://schemas.microsoft.com/office/drawing/2014/main" id="{7FBDD6B5-62BC-4E1C-82F4-5FE038B03A75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27;p37">
                <a:extLst>
                  <a:ext uri="{FF2B5EF4-FFF2-40B4-BE49-F238E27FC236}">
                    <a16:creationId xmlns:a16="http://schemas.microsoft.com/office/drawing/2014/main" id="{10B6E56F-B604-4ED5-8D5C-7E705335932A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28;p37">
                <a:extLst>
                  <a:ext uri="{FF2B5EF4-FFF2-40B4-BE49-F238E27FC236}">
                    <a16:creationId xmlns:a16="http://schemas.microsoft.com/office/drawing/2014/main" id="{69525097-8481-4010-AF59-182952B617C3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29;p37">
                <a:extLst>
                  <a:ext uri="{FF2B5EF4-FFF2-40B4-BE49-F238E27FC236}">
                    <a16:creationId xmlns:a16="http://schemas.microsoft.com/office/drawing/2014/main" id="{36CBE407-D94A-4A2A-AB05-29267C258405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30;p37">
                <a:extLst>
                  <a:ext uri="{FF2B5EF4-FFF2-40B4-BE49-F238E27FC236}">
                    <a16:creationId xmlns:a16="http://schemas.microsoft.com/office/drawing/2014/main" id="{40263AF1-3311-4F11-9AF5-552DF50A4610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31;p37">
                <a:extLst>
                  <a:ext uri="{FF2B5EF4-FFF2-40B4-BE49-F238E27FC236}">
                    <a16:creationId xmlns:a16="http://schemas.microsoft.com/office/drawing/2014/main" id="{201B9DED-0C6A-4957-BAC8-5719513D740A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32;p37">
                <a:extLst>
                  <a:ext uri="{FF2B5EF4-FFF2-40B4-BE49-F238E27FC236}">
                    <a16:creationId xmlns:a16="http://schemas.microsoft.com/office/drawing/2014/main" id="{072AD95C-BE0C-4B41-87C7-28414C766347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033;p37">
                <a:extLst>
                  <a:ext uri="{FF2B5EF4-FFF2-40B4-BE49-F238E27FC236}">
                    <a16:creationId xmlns:a16="http://schemas.microsoft.com/office/drawing/2014/main" id="{6C46CC94-F730-41F8-BEF3-F6E5D9E50789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34;p37">
                <a:extLst>
                  <a:ext uri="{FF2B5EF4-FFF2-40B4-BE49-F238E27FC236}">
                    <a16:creationId xmlns:a16="http://schemas.microsoft.com/office/drawing/2014/main" id="{CD4D50B6-5FA7-4DDB-89B9-416C1CE4CB0C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035;p37">
                <a:extLst>
                  <a:ext uri="{FF2B5EF4-FFF2-40B4-BE49-F238E27FC236}">
                    <a16:creationId xmlns:a16="http://schemas.microsoft.com/office/drawing/2014/main" id="{5CADC4D3-6FC1-4406-BB07-DCA54AFF8382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036;p37">
                <a:extLst>
                  <a:ext uri="{FF2B5EF4-FFF2-40B4-BE49-F238E27FC236}">
                    <a16:creationId xmlns:a16="http://schemas.microsoft.com/office/drawing/2014/main" id="{1B0E0A50-E279-407A-B0AB-93F86C231FF3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37;p37">
                <a:extLst>
                  <a:ext uri="{FF2B5EF4-FFF2-40B4-BE49-F238E27FC236}">
                    <a16:creationId xmlns:a16="http://schemas.microsoft.com/office/drawing/2014/main" id="{F49B0AFE-0877-4382-BA5A-67D9EE3A9712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038;p37">
                <a:extLst>
                  <a:ext uri="{FF2B5EF4-FFF2-40B4-BE49-F238E27FC236}">
                    <a16:creationId xmlns:a16="http://schemas.microsoft.com/office/drawing/2014/main" id="{49B4731C-CBB4-4A09-8B35-94C5ED1EC1A6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039;p37">
                <a:extLst>
                  <a:ext uri="{FF2B5EF4-FFF2-40B4-BE49-F238E27FC236}">
                    <a16:creationId xmlns:a16="http://schemas.microsoft.com/office/drawing/2014/main" id="{87E1DAF4-66D1-4E9E-BEA7-BCEEA6417589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40;p37">
                <a:extLst>
                  <a:ext uri="{FF2B5EF4-FFF2-40B4-BE49-F238E27FC236}">
                    <a16:creationId xmlns:a16="http://schemas.microsoft.com/office/drawing/2014/main" id="{039623B4-5FA3-4C93-ADED-647AB7A4636E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41;p37">
                <a:extLst>
                  <a:ext uri="{FF2B5EF4-FFF2-40B4-BE49-F238E27FC236}">
                    <a16:creationId xmlns:a16="http://schemas.microsoft.com/office/drawing/2014/main" id="{18E1E38B-C813-430F-9C82-DBE65CEC6159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42;p37">
                <a:extLst>
                  <a:ext uri="{FF2B5EF4-FFF2-40B4-BE49-F238E27FC236}">
                    <a16:creationId xmlns:a16="http://schemas.microsoft.com/office/drawing/2014/main" id="{6AE20096-EDE4-4F21-938F-0B5ACA783D31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43;p37">
                <a:extLst>
                  <a:ext uri="{FF2B5EF4-FFF2-40B4-BE49-F238E27FC236}">
                    <a16:creationId xmlns:a16="http://schemas.microsoft.com/office/drawing/2014/main" id="{308D9F92-700C-47A4-A27C-E6FDCC9129A3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4;p37">
                <a:extLst>
                  <a:ext uri="{FF2B5EF4-FFF2-40B4-BE49-F238E27FC236}">
                    <a16:creationId xmlns:a16="http://schemas.microsoft.com/office/drawing/2014/main" id="{018D1877-08A9-4AF7-8553-06C9202124D2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45;p37">
                <a:extLst>
                  <a:ext uri="{FF2B5EF4-FFF2-40B4-BE49-F238E27FC236}">
                    <a16:creationId xmlns:a16="http://schemas.microsoft.com/office/drawing/2014/main" id="{999665C7-D4B3-4D51-BD2A-1B7B488E6D55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046;p37">
                <a:extLst>
                  <a:ext uri="{FF2B5EF4-FFF2-40B4-BE49-F238E27FC236}">
                    <a16:creationId xmlns:a16="http://schemas.microsoft.com/office/drawing/2014/main" id="{A12E269A-176A-4A00-8A6D-4CADA4EC2D38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047;p37">
                <a:extLst>
                  <a:ext uri="{FF2B5EF4-FFF2-40B4-BE49-F238E27FC236}">
                    <a16:creationId xmlns:a16="http://schemas.microsoft.com/office/drawing/2014/main" id="{62A6CDCD-B6FA-467A-A188-725616F09F66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048;p37">
                <a:extLst>
                  <a:ext uri="{FF2B5EF4-FFF2-40B4-BE49-F238E27FC236}">
                    <a16:creationId xmlns:a16="http://schemas.microsoft.com/office/drawing/2014/main" id="{75FB21D1-9329-45EB-99DC-7225628E47E1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049;p37">
                <a:extLst>
                  <a:ext uri="{FF2B5EF4-FFF2-40B4-BE49-F238E27FC236}">
                    <a16:creationId xmlns:a16="http://schemas.microsoft.com/office/drawing/2014/main" id="{6E2F05BC-0986-4DAD-8282-05CE86D92A6A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050;p37">
                <a:extLst>
                  <a:ext uri="{FF2B5EF4-FFF2-40B4-BE49-F238E27FC236}">
                    <a16:creationId xmlns:a16="http://schemas.microsoft.com/office/drawing/2014/main" id="{2F42DCC0-24C4-466E-9DC9-5F0A8D3DBF9B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Explosion 1 2">
            <a:extLst>
              <a:ext uri="{FF2B5EF4-FFF2-40B4-BE49-F238E27FC236}">
                <a16:creationId xmlns:a16="http://schemas.microsoft.com/office/drawing/2014/main" id="{1D635EE1-0987-46B5-A237-8FE1FC668208}"/>
              </a:ext>
            </a:extLst>
          </p:cNvPr>
          <p:cNvSpPr/>
          <p:nvPr/>
        </p:nvSpPr>
        <p:spPr>
          <a:xfrm>
            <a:off x="3611041" y="3792648"/>
            <a:ext cx="1939932" cy="1914405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oogle Shape;1022;p37">
            <a:extLst>
              <a:ext uri="{FF2B5EF4-FFF2-40B4-BE49-F238E27FC236}">
                <a16:creationId xmlns:a16="http://schemas.microsoft.com/office/drawing/2014/main" id="{36E2C863-A905-4005-BCB8-5005F15C512C}"/>
              </a:ext>
            </a:extLst>
          </p:cNvPr>
          <p:cNvGrpSpPr/>
          <p:nvPr/>
        </p:nvGrpSpPr>
        <p:grpSpPr>
          <a:xfrm>
            <a:off x="4198306" y="4301100"/>
            <a:ext cx="823463" cy="824732"/>
            <a:chOff x="7512049" y="977900"/>
            <a:chExt cx="4121150" cy="4127500"/>
          </a:xfrm>
        </p:grpSpPr>
        <p:sp>
          <p:nvSpPr>
            <p:cNvPr id="220" name="Google Shape;1023;p37">
              <a:extLst>
                <a:ext uri="{FF2B5EF4-FFF2-40B4-BE49-F238E27FC236}">
                  <a16:creationId xmlns:a16="http://schemas.microsoft.com/office/drawing/2014/main" id="{B22F4148-56A9-4C17-8F52-00CD489DCECE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" name="Google Shape;1024;p37">
              <a:extLst>
                <a:ext uri="{FF2B5EF4-FFF2-40B4-BE49-F238E27FC236}">
                  <a16:creationId xmlns:a16="http://schemas.microsoft.com/office/drawing/2014/main" id="{B7E12FC0-E70F-48FD-90B2-7F0F959CA48C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222" name="Google Shape;1025;p37">
                <a:extLst>
                  <a:ext uri="{FF2B5EF4-FFF2-40B4-BE49-F238E27FC236}">
                    <a16:creationId xmlns:a16="http://schemas.microsoft.com/office/drawing/2014/main" id="{41E87BE8-CCED-4BCD-AC3D-FD1F79366BB9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1026;p37">
                <a:extLst>
                  <a:ext uri="{FF2B5EF4-FFF2-40B4-BE49-F238E27FC236}">
                    <a16:creationId xmlns:a16="http://schemas.microsoft.com/office/drawing/2014/main" id="{0491C07F-E2EA-4D14-960A-E778222440E9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1027;p37">
                <a:extLst>
                  <a:ext uri="{FF2B5EF4-FFF2-40B4-BE49-F238E27FC236}">
                    <a16:creationId xmlns:a16="http://schemas.microsoft.com/office/drawing/2014/main" id="{F6E4E59D-9128-4F95-A7AE-4228C0CDFCE2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1028;p37">
                <a:extLst>
                  <a:ext uri="{FF2B5EF4-FFF2-40B4-BE49-F238E27FC236}">
                    <a16:creationId xmlns:a16="http://schemas.microsoft.com/office/drawing/2014/main" id="{A2CC7FBE-EBFB-497B-928E-57DB16FB4F92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1029;p37">
                <a:extLst>
                  <a:ext uri="{FF2B5EF4-FFF2-40B4-BE49-F238E27FC236}">
                    <a16:creationId xmlns:a16="http://schemas.microsoft.com/office/drawing/2014/main" id="{7C6EF0EA-E22A-4970-BA2D-28D02C4BC38C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1030;p37">
                <a:extLst>
                  <a:ext uri="{FF2B5EF4-FFF2-40B4-BE49-F238E27FC236}">
                    <a16:creationId xmlns:a16="http://schemas.microsoft.com/office/drawing/2014/main" id="{5A0540E0-E447-4CFE-911B-B6BA2B2C2766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1031;p37">
                <a:extLst>
                  <a:ext uri="{FF2B5EF4-FFF2-40B4-BE49-F238E27FC236}">
                    <a16:creationId xmlns:a16="http://schemas.microsoft.com/office/drawing/2014/main" id="{EB8D6C0B-1160-4D84-9774-24E6A580B079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1032;p37">
                <a:extLst>
                  <a:ext uri="{FF2B5EF4-FFF2-40B4-BE49-F238E27FC236}">
                    <a16:creationId xmlns:a16="http://schemas.microsoft.com/office/drawing/2014/main" id="{C0349EC4-E4ED-43D5-8CF5-9C8C5DE661BA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1033;p37">
                <a:extLst>
                  <a:ext uri="{FF2B5EF4-FFF2-40B4-BE49-F238E27FC236}">
                    <a16:creationId xmlns:a16="http://schemas.microsoft.com/office/drawing/2014/main" id="{9782D596-5461-4F03-9488-C03985EF25E7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1034;p37">
                <a:extLst>
                  <a:ext uri="{FF2B5EF4-FFF2-40B4-BE49-F238E27FC236}">
                    <a16:creationId xmlns:a16="http://schemas.microsoft.com/office/drawing/2014/main" id="{D247AF00-B32E-4632-9D40-2C33918FE186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1035;p37">
                <a:extLst>
                  <a:ext uri="{FF2B5EF4-FFF2-40B4-BE49-F238E27FC236}">
                    <a16:creationId xmlns:a16="http://schemas.microsoft.com/office/drawing/2014/main" id="{CE86F3A7-D241-4317-87BB-BCB22FC55B7D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1036;p37">
                <a:extLst>
                  <a:ext uri="{FF2B5EF4-FFF2-40B4-BE49-F238E27FC236}">
                    <a16:creationId xmlns:a16="http://schemas.microsoft.com/office/drawing/2014/main" id="{8BBEF6C4-A86C-4D79-91CF-94AA98B7A0E0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1037;p37">
                <a:extLst>
                  <a:ext uri="{FF2B5EF4-FFF2-40B4-BE49-F238E27FC236}">
                    <a16:creationId xmlns:a16="http://schemas.microsoft.com/office/drawing/2014/main" id="{67FA207A-3A67-4AD6-B5CC-8D3B2A190531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1038;p37">
                <a:extLst>
                  <a:ext uri="{FF2B5EF4-FFF2-40B4-BE49-F238E27FC236}">
                    <a16:creationId xmlns:a16="http://schemas.microsoft.com/office/drawing/2014/main" id="{60962E55-6967-43B4-944A-126AB53A67EB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1039;p37">
                <a:extLst>
                  <a:ext uri="{FF2B5EF4-FFF2-40B4-BE49-F238E27FC236}">
                    <a16:creationId xmlns:a16="http://schemas.microsoft.com/office/drawing/2014/main" id="{13589DC4-E80A-444B-A4A4-C7A75E4D8FF6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1040;p37">
                <a:extLst>
                  <a:ext uri="{FF2B5EF4-FFF2-40B4-BE49-F238E27FC236}">
                    <a16:creationId xmlns:a16="http://schemas.microsoft.com/office/drawing/2014/main" id="{3B732144-C8F4-458F-A120-2CAB793B3CCD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1041;p37">
                <a:extLst>
                  <a:ext uri="{FF2B5EF4-FFF2-40B4-BE49-F238E27FC236}">
                    <a16:creationId xmlns:a16="http://schemas.microsoft.com/office/drawing/2014/main" id="{A3E5BE68-3987-463A-A647-BAB81FC0F6ED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1042;p37">
                <a:extLst>
                  <a:ext uri="{FF2B5EF4-FFF2-40B4-BE49-F238E27FC236}">
                    <a16:creationId xmlns:a16="http://schemas.microsoft.com/office/drawing/2014/main" id="{C7CA6DBD-E9A2-4D96-B3E0-9E0FFAC809AE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1043;p37">
                <a:extLst>
                  <a:ext uri="{FF2B5EF4-FFF2-40B4-BE49-F238E27FC236}">
                    <a16:creationId xmlns:a16="http://schemas.microsoft.com/office/drawing/2014/main" id="{52C5B34C-A535-4979-91C3-2E565A09FF89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1044;p37">
                <a:extLst>
                  <a:ext uri="{FF2B5EF4-FFF2-40B4-BE49-F238E27FC236}">
                    <a16:creationId xmlns:a16="http://schemas.microsoft.com/office/drawing/2014/main" id="{771BE8FA-34CC-4CD0-B310-AC9833DD44EE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1045;p37">
                <a:extLst>
                  <a:ext uri="{FF2B5EF4-FFF2-40B4-BE49-F238E27FC236}">
                    <a16:creationId xmlns:a16="http://schemas.microsoft.com/office/drawing/2014/main" id="{78FF15B8-5288-4366-9CC5-D3888C462AC8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1046;p37">
                <a:extLst>
                  <a:ext uri="{FF2B5EF4-FFF2-40B4-BE49-F238E27FC236}">
                    <a16:creationId xmlns:a16="http://schemas.microsoft.com/office/drawing/2014/main" id="{222A22B7-DB8D-4E4D-B427-71D3F1AF8F88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1047;p37">
                <a:extLst>
                  <a:ext uri="{FF2B5EF4-FFF2-40B4-BE49-F238E27FC236}">
                    <a16:creationId xmlns:a16="http://schemas.microsoft.com/office/drawing/2014/main" id="{B54E53CE-2B04-4375-8F29-2398B93959C5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1048;p37">
                <a:extLst>
                  <a:ext uri="{FF2B5EF4-FFF2-40B4-BE49-F238E27FC236}">
                    <a16:creationId xmlns:a16="http://schemas.microsoft.com/office/drawing/2014/main" id="{F796BA3D-3DE0-4E10-99E1-7D36AEBD2F40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1049;p37">
                <a:extLst>
                  <a:ext uri="{FF2B5EF4-FFF2-40B4-BE49-F238E27FC236}">
                    <a16:creationId xmlns:a16="http://schemas.microsoft.com/office/drawing/2014/main" id="{F75B67D0-6D83-487A-884F-D61FEC3E6456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1050;p37">
                <a:extLst>
                  <a:ext uri="{FF2B5EF4-FFF2-40B4-BE49-F238E27FC236}">
                    <a16:creationId xmlns:a16="http://schemas.microsoft.com/office/drawing/2014/main" id="{E63CEC0E-16CF-4632-834B-A0145310FA9F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8" name="Explosion 1 2">
            <a:extLst>
              <a:ext uri="{FF2B5EF4-FFF2-40B4-BE49-F238E27FC236}">
                <a16:creationId xmlns:a16="http://schemas.microsoft.com/office/drawing/2014/main" id="{94831DFE-57AC-43DD-883A-C18234430D6E}"/>
              </a:ext>
            </a:extLst>
          </p:cNvPr>
          <p:cNvSpPr/>
          <p:nvPr/>
        </p:nvSpPr>
        <p:spPr>
          <a:xfrm>
            <a:off x="1394455" y="3275580"/>
            <a:ext cx="1939932" cy="1914405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27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oogle Shape;1022;p37">
            <a:extLst>
              <a:ext uri="{FF2B5EF4-FFF2-40B4-BE49-F238E27FC236}">
                <a16:creationId xmlns:a16="http://schemas.microsoft.com/office/drawing/2014/main" id="{7AC11975-2E5A-4639-81FB-612010D53F1D}"/>
              </a:ext>
            </a:extLst>
          </p:cNvPr>
          <p:cNvGrpSpPr/>
          <p:nvPr/>
        </p:nvGrpSpPr>
        <p:grpSpPr>
          <a:xfrm>
            <a:off x="1981720" y="3784032"/>
            <a:ext cx="823463" cy="824732"/>
            <a:chOff x="7512049" y="977900"/>
            <a:chExt cx="4121150" cy="4127500"/>
          </a:xfrm>
        </p:grpSpPr>
        <p:sp>
          <p:nvSpPr>
            <p:cNvPr id="250" name="Google Shape;1023;p37">
              <a:extLst>
                <a:ext uri="{FF2B5EF4-FFF2-40B4-BE49-F238E27FC236}">
                  <a16:creationId xmlns:a16="http://schemas.microsoft.com/office/drawing/2014/main" id="{F9FBCCC0-1586-4188-90D2-E303C4971B3B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1" name="Google Shape;1024;p37">
              <a:extLst>
                <a:ext uri="{FF2B5EF4-FFF2-40B4-BE49-F238E27FC236}">
                  <a16:creationId xmlns:a16="http://schemas.microsoft.com/office/drawing/2014/main" id="{7725016E-36BD-4859-879C-EA163BFD1A9B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252" name="Google Shape;1025;p37">
                <a:extLst>
                  <a:ext uri="{FF2B5EF4-FFF2-40B4-BE49-F238E27FC236}">
                    <a16:creationId xmlns:a16="http://schemas.microsoft.com/office/drawing/2014/main" id="{336657B0-89EB-4400-B92A-61C60A6CC6C5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1026;p37">
                <a:extLst>
                  <a:ext uri="{FF2B5EF4-FFF2-40B4-BE49-F238E27FC236}">
                    <a16:creationId xmlns:a16="http://schemas.microsoft.com/office/drawing/2014/main" id="{B53DC19A-90DF-4081-B8B3-6B6CC95A670D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1027;p37">
                <a:extLst>
                  <a:ext uri="{FF2B5EF4-FFF2-40B4-BE49-F238E27FC236}">
                    <a16:creationId xmlns:a16="http://schemas.microsoft.com/office/drawing/2014/main" id="{22F96EAC-60AA-43CB-A8E0-C7688E012AC7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1028;p37">
                <a:extLst>
                  <a:ext uri="{FF2B5EF4-FFF2-40B4-BE49-F238E27FC236}">
                    <a16:creationId xmlns:a16="http://schemas.microsoft.com/office/drawing/2014/main" id="{EE1CAC94-866E-4E7B-A795-F1E4F9353975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1029;p37">
                <a:extLst>
                  <a:ext uri="{FF2B5EF4-FFF2-40B4-BE49-F238E27FC236}">
                    <a16:creationId xmlns:a16="http://schemas.microsoft.com/office/drawing/2014/main" id="{69DEF3BE-1BAE-4041-851F-A0CB785B0AB0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1030;p37">
                <a:extLst>
                  <a:ext uri="{FF2B5EF4-FFF2-40B4-BE49-F238E27FC236}">
                    <a16:creationId xmlns:a16="http://schemas.microsoft.com/office/drawing/2014/main" id="{8281F2C3-C76D-4773-93BD-380C64AEDE2A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1031;p37">
                <a:extLst>
                  <a:ext uri="{FF2B5EF4-FFF2-40B4-BE49-F238E27FC236}">
                    <a16:creationId xmlns:a16="http://schemas.microsoft.com/office/drawing/2014/main" id="{287C7DAA-C58C-4726-9CB6-AD3741089BF4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1032;p37">
                <a:extLst>
                  <a:ext uri="{FF2B5EF4-FFF2-40B4-BE49-F238E27FC236}">
                    <a16:creationId xmlns:a16="http://schemas.microsoft.com/office/drawing/2014/main" id="{338A3ECC-68E1-48EA-B2D5-EAA0C03FA699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1033;p37">
                <a:extLst>
                  <a:ext uri="{FF2B5EF4-FFF2-40B4-BE49-F238E27FC236}">
                    <a16:creationId xmlns:a16="http://schemas.microsoft.com/office/drawing/2014/main" id="{E7D889CB-FD62-4801-82B9-3FA2A64D6B6F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1034;p37">
                <a:extLst>
                  <a:ext uri="{FF2B5EF4-FFF2-40B4-BE49-F238E27FC236}">
                    <a16:creationId xmlns:a16="http://schemas.microsoft.com/office/drawing/2014/main" id="{1451BC68-F024-4E48-ABC1-A378AD9C0E01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1035;p37">
                <a:extLst>
                  <a:ext uri="{FF2B5EF4-FFF2-40B4-BE49-F238E27FC236}">
                    <a16:creationId xmlns:a16="http://schemas.microsoft.com/office/drawing/2014/main" id="{0C11D6AC-8C79-43EF-9FD0-063BC6AAF794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1036;p37">
                <a:extLst>
                  <a:ext uri="{FF2B5EF4-FFF2-40B4-BE49-F238E27FC236}">
                    <a16:creationId xmlns:a16="http://schemas.microsoft.com/office/drawing/2014/main" id="{16C806B1-A63A-4FA9-AFFE-681DDD7BB589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1037;p37">
                <a:extLst>
                  <a:ext uri="{FF2B5EF4-FFF2-40B4-BE49-F238E27FC236}">
                    <a16:creationId xmlns:a16="http://schemas.microsoft.com/office/drawing/2014/main" id="{22C6774F-2717-427B-9A0E-9FDE2D172C10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1038;p37">
                <a:extLst>
                  <a:ext uri="{FF2B5EF4-FFF2-40B4-BE49-F238E27FC236}">
                    <a16:creationId xmlns:a16="http://schemas.microsoft.com/office/drawing/2014/main" id="{7FCD831D-43E5-4F8B-A9CA-4B7A0A209CAE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1039;p37">
                <a:extLst>
                  <a:ext uri="{FF2B5EF4-FFF2-40B4-BE49-F238E27FC236}">
                    <a16:creationId xmlns:a16="http://schemas.microsoft.com/office/drawing/2014/main" id="{D60E4490-522A-4F63-A138-48C193783F4F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1040;p37">
                <a:extLst>
                  <a:ext uri="{FF2B5EF4-FFF2-40B4-BE49-F238E27FC236}">
                    <a16:creationId xmlns:a16="http://schemas.microsoft.com/office/drawing/2014/main" id="{BE1CF365-8EA8-4CB0-A7AB-E68D9BE5044B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1041;p37">
                <a:extLst>
                  <a:ext uri="{FF2B5EF4-FFF2-40B4-BE49-F238E27FC236}">
                    <a16:creationId xmlns:a16="http://schemas.microsoft.com/office/drawing/2014/main" id="{FA821F1A-D7D3-49B4-8534-EC902A1075A1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1042;p37">
                <a:extLst>
                  <a:ext uri="{FF2B5EF4-FFF2-40B4-BE49-F238E27FC236}">
                    <a16:creationId xmlns:a16="http://schemas.microsoft.com/office/drawing/2014/main" id="{5D80BE00-B832-48D9-8F57-AA160C0173AF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1043;p37">
                <a:extLst>
                  <a:ext uri="{FF2B5EF4-FFF2-40B4-BE49-F238E27FC236}">
                    <a16:creationId xmlns:a16="http://schemas.microsoft.com/office/drawing/2014/main" id="{4AAA8DDF-0273-4F0D-A5B8-6110C8B914C6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1044;p37">
                <a:extLst>
                  <a:ext uri="{FF2B5EF4-FFF2-40B4-BE49-F238E27FC236}">
                    <a16:creationId xmlns:a16="http://schemas.microsoft.com/office/drawing/2014/main" id="{09AD64F4-EFA6-4558-B614-BA5A400F919D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1045;p37">
                <a:extLst>
                  <a:ext uri="{FF2B5EF4-FFF2-40B4-BE49-F238E27FC236}">
                    <a16:creationId xmlns:a16="http://schemas.microsoft.com/office/drawing/2014/main" id="{F6F20BE9-AE7C-4D25-85A5-BE0470221F69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1046;p37">
                <a:extLst>
                  <a:ext uri="{FF2B5EF4-FFF2-40B4-BE49-F238E27FC236}">
                    <a16:creationId xmlns:a16="http://schemas.microsoft.com/office/drawing/2014/main" id="{DDD53469-3F6A-4D7F-A4C1-3A6AF6F7CD8A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1047;p37">
                <a:extLst>
                  <a:ext uri="{FF2B5EF4-FFF2-40B4-BE49-F238E27FC236}">
                    <a16:creationId xmlns:a16="http://schemas.microsoft.com/office/drawing/2014/main" id="{6B593DDB-03CD-4A6A-A0FF-C86065194FC2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1048;p37">
                <a:extLst>
                  <a:ext uri="{FF2B5EF4-FFF2-40B4-BE49-F238E27FC236}">
                    <a16:creationId xmlns:a16="http://schemas.microsoft.com/office/drawing/2014/main" id="{844EB2E8-64AC-4911-995F-A4F0F2546D52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1049;p37">
                <a:extLst>
                  <a:ext uri="{FF2B5EF4-FFF2-40B4-BE49-F238E27FC236}">
                    <a16:creationId xmlns:a16="http://schemas.microsoft.com/office/drawing/2014/main" id="{F18B3639-6F34-416B-9F33-A580CA152BBD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1050;p37">
                <a:extLst>
                  <a:ext uri="{FF2B5EF4-FFF2-40B4-BE49-F238E27FC236}">
                    <a16:creationId xmlns:a16="http://schemas.microsoft.com/office/drawing/2014/main" id="{8BBB9468-CC20-42B4-B548-6FE0867EE2D1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1" name="Graphic 280">
            <a:extLst>
              <a:ext uri="{FF2B5EF4-FFF2-40B4-BE49-F238E27FC236}">
                <a16:creationId xmlns:a16="http://schemas.microsoft.com/office/drawing/2014/main" id="{276BA777-A1AC-4634-939F-0132977B6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348" y="4139667"/>
            <a:ext cx="1246297" cy="7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9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9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9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9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9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3" grpId="2" animBg="1"/>
      <p:bldP spid="218" grpId="0" animBg="1"/>
      <p:bldP spid="218" grpId="1" animBg="1"/>
      <p:bldP spid="218" grpId="2" animBg="1"/>
      <p:bldP spid="248" grpId="0" animBg="1"/>
      <p:bldP spid="248" grpId="1" animBg="1"/>
      <p:bldP spid="248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934" name="Google Shape;934;p29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35" name="Google Shape;935;p29"/>
          <p:cNvSpPr txBox="1">
            <a:spLocks noGrp="1"/>
          </p:cNvSpPr>
          <p:nvPr>
            <p:ph type="body" idx="2"/>
          </p:nvPr>
        </p:nvSpPr>
        <p:spPr>
          <a:xfrm>
            <a:off x="3500601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36" name="Google Shape;936;p29"/>
          <p:cNvSpPr txBox="1">
            <a:spLocks noGrp="1"/>
          </p:cNvSpPr>
          <p:nvPr>
            <p:ph type="body" idx="3"/>
          </p:nvPr>
        </p:nvSpPr>
        <p:spPr>
          <a:xfrm>
            <a:off x="5685728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37" name="Google Shape;93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938" name="Google Shape;938;p29"/>
          <p:cNvSpPr txBox="1">
            <a:spLocks noGrp="1"/>
          </p:cNvSpPr>
          <p:nvPr>
            <p:ph type="body" idx="1"/>
          </p:nvPr>
        </p:nvSpPr>
        <p:spPr>
          <a:xfrm>
            <a:off x="1315475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39" name="Google Shape;939;p29"/>
          <p:cNvSpPr txBox="1">
            <a:spLocks noGrp="1"/>
          </p:cNvSpPr>
          <p:nvPr>
            <p:ph type="body" idx="2"/>
          </p:nvPr>
        </p:nvSpPr>
        <p:spPr>
          <a:xfrm>
            <a:off x="3500601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40" name="Google Shape;940;p29"/>
          <p:cNvSpPr txBox="1">
            <a:spLocks noGrp="1"/>
          </p:cNvSpPr>
          <p:nvPr>
            <p:ph type="body" idx="3"/>
          </p:nvPr>
        </p:nvSpPr>
        <p:spPr>
          <a:xfrm>
            <a:off x="5685728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0"/>
          <p:cNvSpPr txBox="1">
            <a:spLocks noGrp="1"/>
          </p:cNvSpPr>
          <p:nvPr>
            <p:ph type="body" idx="1"/>
          </p:nvPr>
        </p:nvSpPr>
        <p:spPr>
          <a:xfrm>
            <a:off x="1487475" y="4067338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946" name="Google Shape;946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947" name="Google Shape;947;p30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name="adj" fmla="val 1858"/>
            </a:avLst>
          </a:prstGeom>
          <a:solidFill>
            <a:schemeClr val="lt2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8" name="Google Shape;948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925" y="556575"/>
            <a:ext cx="3898147" cy="3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1"/>
          <p:cNvSpPr txBox="1">
            <a:spLocks noGrp="1"/>
          </p:cNvSpPr>
          <p:nvPr>
            <p:ph type="body" idx="4294967295"/>
          </p:nvPr>
        </p:nvSpPr>
        <p:spPr>
          <a:xfrm>
            <a:off x="14717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Mobile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954" name="Google Shape;954;p31"/>
          <p:cNvSpPr/>
          <p:nvPr/>
        </p:nvSpPr>
        <p:spPr>
          <a:xfrm>
            <a:off x="5101843" y="1023865"/>
            <a:ext cx="17397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5" name="Google Shape;955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grpSp>
        <p:nvGrpSpPr>
          <p:cNvPr id="956" name="Google Shape;956;p31"/>
          <p:cNvGrpSpPr/>
          <p:nvPr/>
        </p:nvGrpSpPr>
        <p:grpSpPr>
          <a:xfrm>
            <a:off x="5050523" y="666593"/>
            <a:ext cx="1836923" cy="3810143"/>
            <a:chOff x="2547150" y="238125"/>
            <a:chExt cx="2525675" cy="5238750"/>
          </a:xfrm>
        </p:grpSpPr>
        <p:sp>
          <p:nvSpPr>
            <p:cNvPr id="957" name="Google Shape;957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2"/>
          <p:cNvSpPr/>
          <p:nvPr/>
        </p:nvSpPr>
        <p:spPr>
          <a:xfrm>
            <a:off x="4902569" y="1076772"/>
            <a:ext cx="2259000" cy="2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66" name="Google Shape;966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grpSp>
        <p:nvGrpSpPr>
          <p:cNvPr id="967" name="Google Shape;967;p32"/>
          <p:cNvGrpSpPr/>
          <p:nvPr/>
        </p:nvGrpSpPr>
        <p:grpSpPr>
          <a:xfrm>
            <a:off x="4846347" y="741802"/>
            <a:ext cx="2378912" cy="3670792"/>
            <a:chOff x="2112475" y="238125"/>
            <a:chExt cx="3395050" cy="5238750"/>
          </a:xfrm>
        </p:grpSpPr>
        <p:sp>
          <p:nvSpPr>
            <p:cNvPr id="968" name="Google Shape;968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32"/>
          <p:cNvSpPr txBox="1">
            <a:spLocks noGrp="1"/>
          </p:cNvSpPr>
          <p:nvPr>
            <p:ph type="body" idx="4294967295"/>
          </p:nvPr>
        </p:nvSpPr>
        <p:spPr>
          <a:xfrm>
            <a:off x="14717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Tablet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3"/>
          <p:cNvSpPr/>
          <p:nvPr/>
        </p:nvSpPr>
        <p:spPr>
          <a:xfrm>
            <a:off x="4267750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3"/>
          <p:cNvSpPr/>
          <p:nvPr/>
        </p:nvSpPr>
        <p:spPr>
          <a:xfrm>
            <a:off x="4429075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79" name="Google Shape;97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980" name="Google Shape;980;p33"/>
          <p:cNvSpPr txBox="1">
            <a:spLocks noGrp="1"/>
          </p:cNvSpPr>
          <p:nvPr>
            <p:ph type="body" idx="4294967295"/>
          </p:nvPr>
        </p:nvSpPr>
        <p:spPr>
          <a:xfrm>
            <a:off x="4811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Desktop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60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987" name="Google Shape;987;p34"/>
          <p:cNvSpPr txBox="1">
            <a:spLocks noGrp="1"/>
          </p:cNvSpPr>
          <p:nvPr>
            <p:ph type="subTitle" idx="4294967295"/>
          </p:nvPr>
        </p:nvSpPr>
        <p:spPr>
          <a:xfrm>
            <a:off x="1777825" y="3229349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grpSp>
        <p:nvGrpSpPr>
          <p:cNvPr id="988" name="Google Shape;988;p34"/>
          <p:cNvGrpSpPr/>
          <p:nvPr/>
        </p:nvGrpSpPr>
        <p:grpSpPr>
          <a:xfrm>
            <a:off x="3905321" y="916984"/>
            <a:ext cx="1333358" cy="1333477"/>
            <a:chOff x="570875" y="4322250"/>
            <a:chExt cx="443300" cy="443325"/>
          </a:xfrm>
        </p:grpSpPr>
        <p:sp>
          <p:nvSpPr>
            <p:cNvPr id="989" name="Google Shape;989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98" name="Google Shape;998;p3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999" name="Google Shape;999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005" name="Google Shape;1005;p36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 sz="1800"/>
              <a:t>Titles: Megrim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 sz="1800"/>
              <a:t>Body copy: Abel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https://www.1001fonts.com/megrim-font.html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https://www.fontsquirrel.com/fonts/abel</a:t>
            </a:r>
            <a:endParaRPr sz="1800" b="1">
              <a:solidFill>
                <a:srgbClr val="3D85C6"/>
              </a:solidFill>
            </a:endParaRPr>
          </a:p>
        </p:txBody>
      </p:sp>
      <p:sp>
        <p:nvSpPr>
          <p:cNvPr id="1006" name="Google Shape;1006;p36"/>
          <p:cNvSpPr txBox="1"/>
          <p:nvPr/>
        </p:nvSpPr>
        <p:spPr>
          <a:xfrm>
            <a:off x="1315475" y="4019975"/>
            <a:ext cx="6525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B4A7D6"/>
                </a:solidFill>
                <a:latin typeface="Abel"/>
                <a:ea typeface="Abel"/>
                <a:cs typeface="Abel"/>
                <a:sym typeface="Abe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B4A7D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007" name="Google Shape;1007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7"/>
          <p:cNvSpPr txBox="1">
            <a:spLocks noGrp="1"/>
          </p:cNvSpPr>
          <p:nvPr>
            <p:ph type="title" idx="4294967295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1013" name="Google Shape;1013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grpSp>
        <p:nvGrpSpPr>
          <p:cNvPr id="1014" name="Google Shape;1014;p37"/>
          <p:cNvGrpSpPr/>
          <p:nvPr/>
        </p:nvGrpSpPr>
        <p:grpSpPr>
          <a:xfrm>
            <a:off x="3080615" y="2136917"/>
            <a:ext cx="1596706" cy="1596706"/>
            <a:chOff x="1911350" y="374650"/>
            <a:chExt cx="1739900" cy="1739900"/>
          </a:xfrm>
        </p:grpSpPr>
        <p:sp>
          <p:nvSpPr>
            <p:cNvPr id="1015" name="Google Shape;1015;p3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3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017" name="Google Shape;1017;p3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2" name="Google Shape;1022;p37"/>
          <p:cNvGrpSpPr/>
          <p:nvPr/>
        </p:nvGrpSpPr>
        <p:grpSpPr>
          <a:xfrm>
            <a:off x="5113802" y="2220122"/>
            <a:ext cx="1481553" cy="1483836"/>
            <a:chOff x="7512049" y="977900"/>
            <a:chExt cx="4121150" cy="4127500"/>
          </a:xfrm>
        </p:grpSpPr>
        <p:sp>
          <p:nvSpPr>
            <p:cNvPr id="1023" name="Google Shape;1023;p3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4" name="Google Shape;1024;p3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025" name="Google Shape;1025;p3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1" name="Google Shape;1051;p37"/>
          <p:cNvGrpSpPr/>
          <p:nvPr/>
        </p:nvGrpSpPr>
        <p:grpSpPr>
          <a:xfrm>
            <a:off x="263721" y="2145047"/>
            <a:ext cx="2583332" cy="1505072"/>
            <a:chOff x="4376200" y="2476500"/>
            <a:chExt cx="2190750" cy="1276350"/>
          </a:xfrm>
        </p:grpSpPr>
        <p:sp>
          <p:nvSpPr>
            <p:cNvPr id="1052" name="Google Shape;1052;p3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7"/>
          <p:cNvGrpSpPr/>
          <p:nvPr/>
        </p:nvGrpSpPr>
        <p:grpSpPr>
          <a:xfrm>
            <a:off x="6281542" y="2143932"/>
            <a:ext cx="2599241" cy="4432749"/>
            <a:chOff x="385907" y="2954040"/>
            <a:chExt cx="2496869" cy="4258164"/>
          </a:xfrm>
        </p:grpSpPr>
        <p:sp>
          <p:nvSpPr>
            <p:cNvPr id="1055" name="Google Shape;1055;p37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2" name="Google Shape;1062;p37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063" name="Google Shape;1063;p37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5" name="Google Shape;1075;p37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022;p37">
            <a:extLst>
              <a:ext uri="{FF2B5EF4-FFF2-40B4-BE49-F238E27FC236}">
                <a16:creationId xmlns:a16="http://schemas.microsoft.com/office/drawing/2014/main" id="{D79FB5A6-E31F-4B5F-A75E-A537CA22E7AA}"/>
              </a:ext>
            </a:extLst>
          </p:cNvPr>
          <p:cNvGrpSpPr/>
          <p:nvPr/>
        </p:nvGrpSpPr>
        <p:grpSpPr>
          <a:xfrm>
            <a:off x="2421037" y="3730864"/>
            <a:ext cx="823463" cy="824732"/>
            <a:chOff x="7512049" y="977900"/>
            <a:chExt cx="4121150" cy="4127500"/>
          </a:xfrm>
        </p:grpSpPr>
        <p:sp>
          <p:nvSpPr>
            <p:cNvPr id="67" name="Google Shape;1023;p37">
              <a:extLst>
                <a:ext uri="{FF2B5EF4-FFF2-40B4-BE49-F238E27FC236}">
                  <a16:creationId xmlns:a16="http://schemas.microsoft.com/office/drawing/2014/main" id="{E75E0F89-1847-40BF-B1F2-7F80E0837C1A}"/>
                </a:ext>
              </a:extLst>
            </p:cNvPr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1024;p37">
              <a:extLst>
                <a:ext uri="{FF2B5EF4-FFF2-40B4-BE49-F238E27FC236}">
                  <a16:creationId xmlns:a16="http://schemas.microsoft.com/office/drawing/2014/main" id="{DF3D9C71-CEBC-40A9-AE78-4752D2DC2DE7}"/>
                </a:ext>
              </a:extLst>
            </p:cNvPr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" name="Google Shape;1025;p37">
                <a:extLst>
                  <a:ext uri="{FF2B5EF4-FFF2-40B4-BE49-F238E27FC236}">
                    <a16:creationId xmlns:a16="http://schemas.microsoft.com/office/drawing/2014/main" id="{3659DEBB-733B-4A3E-93A7-CF59612A8320}"/>
                  </a:ext>
                </a:extLst>
              </p:cNvPr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026;p37">
                <a:extLst>
                  <a:ext uri="{FF2B5EF4-FFF2-40B4-BE49-F238E27FC236}">
                    <a16:creationId xmlns:a16="http://schemas.microsoft.com/office/drawing/2014/main" id="{3253E2FB-ED9E-4EC2-A34E-E432F1EC1E57}"/>
                  </a:ext>
                </a:extLst>
              </p:cNvPr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027;p37">
                <a:extLst>
                  <a:ext uri="{FF2B5EF4-FFF2-40B4-BE49-F238E27FC236}">
                    <a16:creationId xmlns:a16="http://schemas.microsoft.com/office/drawing/2014/main" id="{DC0CE8E4-A8D5-4DEF-888E-55016266E9D0}"/>
                  </a:ext>
                </a:extLst>
              </p:cNvPr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028;p37">
                <a:extLst>
                  <a:ext uri="{FF2B5EF4-FFF2-40B4-BE49-F238E27FC236}">
                    <a16:creationId xmlns:a16="http://schemas.microsoft.com/office/drawing/2014/main" id="{AEB1A147-FFDB-44CC-9FCE-0391C74C2994}"/>
                  </a:ext>
                </a:extLst>
              </p:cNvPr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1029;p37">
                <a:extLst>
                  <a:ext uri="{FF2B5EF4-FFF2-40B4-BE49-F238E27FC236}">
                    <a16:creationId xmlns:a16="http://schemas.microsoft.com/office/drawing/2014/main" id="{37EE54C7-01EA-4076-82AE-E8471FAB078E}"/>
                  </a:ext>
                </a:extLst>
              </p:cNvPr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030;p37">
                <a:extLst>
                  <a:ext uri="{FF2B5EF4-FFF2-40B4-BE49-F238E27FC236}">
                    <a16:creationId xmlns:a16="http://schemas.microsoft.com/office/drawing/2014/main" id="{C78561A5-2104-4D9F-B0F4-6AE1F56DAA7B}"/>
                  </a:ext>
                </a:extLst>
              </p:cNvPr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031;p37">
                <a:extLst>
                  <a:ext uri="{FF2B5EF4-FFF2-40B4-BE49-F238E27FC236}">
                    <a16:creationId xmlns:a16="http://schemas.microsoft.com/office/drawing/2014/main" id="{367F5BFA-8E6D-4262-ADD0-C5820C07021A}"/>
                  </a:ext>
                </a:extLst>
              </p:cNvPr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032;p37">
                <a:extLst>
                  <a:ext uri="{FF2B5EF4-FFF2-40B4-BE49-F238E27FC236}">
                    <a16:creationId xmlns:a16="http://schemas.microsoft.com/office/drawing/2014/main" id="{F0C7CE95-9E8F-4C47-B4E2-477B563718CC}"/>
                  </a:ext>
                </a:extLst>
              </p:cNvPr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1033;p37">
                <a:extLst>
                  <a:ext uri="{FF2B5EF4-FFF2-40B4-BE49-F238E27FC236}">
                    <a16:creationId xmlns:a16="http://schemas.microsoft.com/office/drawing/2014/main" id="{AD91721A-EA8D-4D8E-AC5C-FBD6059EF654}"/>
                  </a:ext>
                </a:extLst>
              </p:cNvPr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034;p37">
                <a:extLst>
                  <a:ext uri="{FF2B5EF4-FFF2-40B4-BE49-F238E27FC236}">
                    <a16:creationId xmlns:a16="http://schemas.microsoft.com/office/drawing/2014/main" id="{0B457122-08FD-4647-829B-FEE1CDF276BE}"/>
                  </a:ext>
                </a:extLst>
              </p:cNvPr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035;p37">
                <a:extLst>
                  <a:ext uri="{FF2B5EF4-FFF2-40B4-BE49-F238E27FC236}">
                    <a16:creationId xmlns:a16="http://schemas.microsoft.com/office/drawing/2014/main" id="{59392696-9BF7-4902-9461-4670AA7F5721}"/>
                  </a:ext>
                </a:extLst>
              </p:cNvPr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036;p37">
                <a:extLst>
                  <a:ext uri="{FF2B5EF4-FFF2-40B4-BE49-F238E27FC236}">
                    <a16:creationId xmlns:a16="http://schemas.microsoft.com/office/drawing/2014/main" id="{92B060AD-0BE7-4D96-B02E-F829ABA71AC4}"/>
                  </a:ext>
                </a:extLst>
              </p:cNvPr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037;p37">
                <a:extLst>
                  <a:ext uri="{FF2B5EF4-FFF2-40B4-BE49-F238E27FC236}">
                    <a16:creationId xmlns:a16="http://schemas.microsoft.com/office/drawing/2014/main" id="{626770D4-B01D-46BB-9375-94781FD5B1BF}"/>
                  </a:ext>
                </a:extLst>
              </p:cNvPr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038;p37">
                <a:extLst>
                  <a:ext uri="{FF2B5EF4-FFF2-40B4-BE49-F238E27FC236}">
                    <a16:creationId xmlns:a16="http://schemas.microsoft.com/office/drawing/2014/main" id="{5B957995-212C-4E4E-8396-95BBB0BE1519}"/>
                  </a:ext>
                </a:extLst>
              </p:cNvPr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039;p37">
                <a:extLst>
                  <a:ext uri="{FF2B5EF4-FFF2-40B4-BE49-F238E27FC236}">
                    <a16:creationId xmlns:a16="http://schemas.microsoft.com/office/drawing/2014/main" id="{4A55A2E2-D723-493B-9FEE-4DA00A320376}"/>
                  </a:ext>
                </a:extLst>
              </p:cNvPr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040;p37">
                <a:extLst>
                  <a:ext uri="{FF2B5EF4-FFF2-40B4-BE49-F238E27FC236}">
                    <a16:creationId xmlns:a16="http://schemas.microsoft.com/office/drawing/2014/main" id="{0C9F2D57-49D9-446C-8E99-092C0F625EA6}"/>
                  </a:ext>
                </a:extLst>
              </p:cNvPr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1041;p37">
                <a:extLst>
                  <a:ext uri="{FF2B5EF4-FFF2-40B4-BE49-F238E27FC236}">
                    <a16:creationId xmlns:a16="http://schemas.microsoft.com/office/drawing/2014/main" id="{905E3853-C57E-4352-B4C9-ACDAFD531129}"/>
                  </a:ext>
                </a:extLst>
              </p:cNvPr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1042;p37">
                <a:extLst>
                  <a:ext uri="{FF2B5EF4-FFF2-40B4-BE49-F238E27FC236}">
                    <a16:creationId xmlns:a16="http://schemas.microsoft.com/office/drawing/2014/main" id="{22A64305-D3B2-4703-AA73-05C06FC888AE}"/>
                  </a:ext>
                </a:extLst>
              </p:cNvPr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1043;p37">
                <a:extLst>
                  <a:ext uri="{FF2B5EF4-FFF2-40B4-BE49-F238E27FC236}">
                    <a16:creationId xmlns:a16="http://schemas.microsoft.com/office/drawing/2014/main" id="{8C025FAF-8438-41B8-8B06-474C2C1E82A8}"/>
                  </a:ext>
                </a:extLst>
              </p:cNvPr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044;p37">
                <a:extLst>
                  <a:ext uri="{FF2B5EF4-FFF2-40B4-BE49-F238E27FC236}">
                    <a16:creationId xmlns:a16="http://schemas.microsoft.com/office/drawing/2014/main" id="{46711F6E-80CE-4E82-9057-3BD7BC6253ED}"/>
                  </a:ext>
                </a:extLst>
              </p:cNvPr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1045;p37">
                <a:extLst>
                  <a:ext uri="{FF2B5EF4-FFF2-40B4-BE49-F238E27FC236}">
                    <a16:creationId xmlns:a16="http://schemas.microsoft.com/office/drawing/2014/main" id="{BE75B7C8-4134-4D10-BADA-578847A2E4AE}"/>
                  </a:ext>
                </a:extLst>
              </p:cNvPr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1046;p37">
                <a:extLst>
                  <a:ext uri="{FF2B5EF4-FFF2-40B4-BE49-F238E27FC236}">
                    <a16:creationId xmlns:a16="http://schemas.microsoft.com/office/drawing/2014/main" id="{FC0983E5-7644-4D38-9C0A-01FAE5060746}"/>
                  </a:ext>
                </a:extLst>
              </p:cNvPr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1047;p37">
                <a:extLst>
                  <a:ext uri="{FF2B5EF4-FFF2-40B4-BE49-F238E27FC236}">
                    <a16:creationId xmlns:a16="http://schemas.microsoft.com/office/drawing/2014/main" id="{E83CC17E-C831-470D-97D8-AC5615A0BA10}"/>
                  </a:ext>
                </a:extLst>
              </p:cNvPr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1048;p37">
                <a:extLst>
                  <a:ext uri="{FF2B5EF4-FFF2-40B4-BE49-F238E27FC236}">
                    <a16:creationId xmlns:a16="http://schemas.microsoft.com/office/drawing/2014/main" id="{F030FA78-3D80-43EE-879D-04BC0AD0FF66}"/>
                  </a:ext>
                </a:extLst>
              </p:cNvPr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1049;p37">
                <a:extLst>
                  <a:ext uri="{FF2B5EF4-FFF2-40B4-BE49-F238E27FC236}">
                    <a16:creationId xmlns:a16="http://schemas.microsoft.com/office/drawing/2014/main" id="{27C39E73-7393-46A5-9F29-EDBE1B5345D2}"/>
                  </a:ext>
                </a:extLst>
              </p:cNvPr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1050;p37">
                <a:extLst>
                  <a:ext uri="{FF2B5EF4-FFF2-40B4-BE49-F238E27FC236}">
                    <a16:creationId xmlns:a16="http://schemas.microsoft.com/office/drawing/2014/main" id="{9BA11C57-E6AF-407D-BDDF-7C332FA7D52E}"/>
                  </a:ext>
                </a:extLst>
              </p:cNvPr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⋆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⋆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⋆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1081" name="Google Shape;1081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082" name="Google Shape;1082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089" name="Google Shape;1089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092" name="Google Shape;1092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38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8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Google Shape;1096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097" name="Google Shape;1097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101" name="Google Shape;1101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8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6" name="Google Shape;1106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107" name="Google Shape;1107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128" name="Google Shape;1128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131" name="Google Shape;1131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135" name="Google Shape;1135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139" name="Google Shape;1139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8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8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8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8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148" name="Google Shape;1148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151" name="Google Shape;115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154" name="Google Shape;1154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157" name="Google Shape;1157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160" name="Google Shape;1160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165" name="Google Shape;1165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168" name="Google Shape;1168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38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173" name="Google Shape;1173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176" name="Google Shape;1176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182" name="Google Shape;1182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185" name="Google Shape;1185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191" name="Google Shape;1191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197" name="Google Shape;1197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38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" name="Google Shape;1204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205" name="Google Shape;1205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208" name="Google Shape;1208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211" name="Google Shape;1211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8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215" name="Google Shape;1215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218" name="Google Shape;1218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224" name="Google Shape;1224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38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8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8" name="Google Shape;1228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229" name="Google Shape;1229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232" name="Google Shape;1232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38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236" name="Google Shape;1236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239" name="Google Shape;1239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38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8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4" name="Google Shape;1244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245" name="Google Shape;1245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248" name="Google Shape;1248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253" name="Google Shape;1253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257" name="Google Shape;1257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260" name="Google Shape;1260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264" name="Google Shape;1264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270" name="Google Shape;1270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273" name="Google Shape;1273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" name="Google Shape;1278;p38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280" name="Google Shape;1280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283" name="Google Shape;1283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38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289" name="Google Shape;1289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293" name="Google Shape;1293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8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8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8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300" name="Google Shape;1300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38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305" name="Google Shape;1305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8" name="Google Shape;1308;p38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310" name="Google Shape;1310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316" name="Google Shape;1316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320" name="Google Shape;1320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324" name="Google Shape;1324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330" name="Google Shape;1330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336" name="Google Shape;1336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339" name="Google Shape;1339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38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347" name="Google Shape;1347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353" name="Google Shape;1353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355" name="Google Shape;1355;p38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3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357" name="Google Shape;1357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38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0" name="Google Shape;1360;p3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361" name="Google Shape;136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38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7C57DD-535B-475E-AEFD-9FFF9505A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anose="020E0502030308020204" pitchFamily="34" charset="0"/>
              </a:rPr>
              <a:t>RFVP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C618B-E40E-4109-9355-48406BCA2C8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AD68CA-CDE0-47B3-BECC-0416C0E2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724" y="3341136"/>
            <a:ext cx="2030452" cy="12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4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Google Shape;1369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70" name="Google Shape;1370;p3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77" name="Google Shape;1377;p3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82" name="Google Shape;1382;p3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86" name="Google Shape;1386;p3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92" name="Google Shape;1392;p3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96" name="Google Shape;1396;p3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401" name="Google Shape;1401;p3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407" name="Google Shape;1407;p3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414" name="Google Shape;1414;p3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417" name="Google Shape;1417;p3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421" name="Google Shape;1421;p3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428" name="Google Shape;1428;p3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434" name="Google Shape;1434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438" name="Google Shape;143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9" name="Google Shape;143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9" name="Google Shape;144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56" name="Google Shape;1456;p3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0" name="Google Shape;1460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61" name="Google Shape;1461;p3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67" name="Google Shape;1467;p3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3" name="Google Shape;1473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74" name="Google Shape;1474;p3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79" name="Google Shape;1479;p3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3" name="Google Shape;1483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84" name="Google Shape;1484;p3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9" name="Google Shape;1489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90" name="Google Shape;1490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0" name="Google Shape;1500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501" name="Google Shape;1501;p3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4" name="Google Shape;1504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5" name="Google Shape;150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5" name="Google Shape;1515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516" name="Google Shape;1516;p3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0" name="Google Shape;1520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21" name="Google Shape;1521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1" name="Google Shape;1531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532" name="Google Shape;1532;p3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540" name="Google Shape;1540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4" name="Google Shape;1544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45" name="Google Shape;1545;p3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50" name="Google Shape;1550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56" name="Google Shape;1556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63" name="Google Shape;1563;p3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67" name="Google Shape;1567;p3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73" name="Google Shape;1573;p3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9" name="Google Shape;1579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80" name="Google Shape;1580;p3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3" name="Google Shape;1583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84" name="Google Shape;1584;p3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8" name="Google Shape;1588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89" name="Google Shape;1589;p3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5" name="Google Shape;1595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96" name="Google Shape;1596;p3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604" name="Google Shape;1604;p3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8" name="Google Shape;1608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609" name="Google Shape;1609;p3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2" name="Google Shape;1612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613" name="Google Shape;1613;p3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6" name="Google Shape;1616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617" name="Google Shape;1617;p3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1" name="Google Shape;1621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622" name="Google Shape;1622;p3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6" name="Google Shape;1626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627" name="Google Shape;1627;p3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633" name="Google Shape;1633;p3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9" name="Google Shape;1639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640" name="Google Shape;1640;p3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7" name="Google Shape;1647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48" name="Google Shape;1648;p3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0" name="Google Shape;1660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61" name="Google Shape;1661;p3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66" name="Google Shape;1666;p3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9" name="Google Shape;1669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70" name="Google Shape;1670;p3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6" name="Google Shape;1676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77" name="Google Shape;1677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5" name="Google Shape;1685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86" name="Google Shape;1686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8" name="Google Shape;1698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99" name="Google Shape;1699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1" name="Google Shape;1711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712" name="Google Shape;1712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4" name="Google Shape;1724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725" name="Google Shape;1725;p3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1" name="Google Shape;1731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732" name="Google Shape;1732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748" name="Google Shape;1748;p3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3" name="Google Shape;1753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54" name="Google Shape;1754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5" name="Google Shape;1755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9" name="Google Shape;1759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2" name="Google Shape;1762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3" name="Google Shape;1763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6" name="Google Shape;1766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7" name="Google Shape;1767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1769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0" name="Google Shape;1770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71" name="Google Shape;1771;p3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9" name="Google Shape;1779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80" name="Google Shape;1780;p3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805" name="Google Shape;1805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6" name="Google Shape;1806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9" name="Google Shape;180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1" name="Google Shape;1811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12" name="Google Shape;1812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4" name="Google Shape;1814;p39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5" name="Google Shape;1815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</a:rPr>
              <a:t> and many more...</a:t>
            </a:r>
            <a:endParaRPr sz="2400" dirty="0">
              <a:solidFill>
                <a:schemeClr val="lt1"/>
              </a:solidFill>
              <a:highlight>
                <a:schemeClr val="accent2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21" name="Google Shape;1821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6"/>
                </a:solidFill>
              </a:rPr>
              <a:t>😉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1822" name="Google Shape;1822;p4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1823" name="Google Shape;1823;p40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0" name="Google Shape;1830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31" name="Google Shape;1831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32" name="Google Shape;1832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3" name="Google Shape;1833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4" name="Google Shape;1834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5" name="Google Shape;1835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6" name="Google Shape;1836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7" name="Google Shape;1837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8" name="Google Shape;1838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9" name="Google Shape;1839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40" name="Google Shape;1840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41" name="Google Shape;1841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42" name="Google Shape;1842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Set-Associative Cache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recap: What’s a set-associative cache?</a:t>
            </a:r>
          </a:p>
          <a:p>
            <a:pPr lvl="1"/>
            <a:r>
              <a:rPr lang="en-US" dirty="0"/>
              <a:t>Reduces entry replacement frequency</a:t>
            </a:r>
          </a:p>
          <a:p>
            <a:pPr lvl="1"/>
            <a:r>
              <a:rPr lang="en-US" dirty="0"/>
              <a:t>Requires extra hardware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362383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Set-Associative Cache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B81AEF-9591-4A03-8D3D-B4B8069F7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6-bit address field: 5d = </a:t>
            </a:r>
            <a:r>
              <a:rPr lang="en-US" dirty="0">
                <a:solidFill>
                  <a:srgbClr val="FF0000"/>
                </a:solidFill>
              </a:rPr>
              <a:t>0001</a:t>
            </a:r>
            <a:r>
              <a:rPr lang="en-US" b="1" dirty="0">
                <a:solidFill>
                  <a:srgbClr val="00B050"/>
                </a:solidFill>
              </a:rPr>
              <a:t>01</a:t>
            </a:r>
            <a:r>
              <a:rPr lang="en-US" dirty="0"/>
              <a:t>b, 9d = </a:t>
            </a:r>
            <a:r>
              <a:rPr lang="en-US" dirty="0">
                <a:solidFill>
                  <a:srgbClr val="FF0000"/>
                </a:solidFill>
              </a:rPr>
              <a:t>0010</a:t>
            </a:r>
            <a:r>
              <a:rPr lang="en-US" b="1" dirty="0">
                <a:solidFill>
                  <a:srgbClr val="00B050"/>
                </a:solidFill>
              </a:rPr>
              <a:t>01</a:t>
            </a:r>
            <a:r>
              <a:rPr lang="en-US" dirty="0"/>
              <a:t>b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fa896992-4e0a-4e4b-880f-ae1fca3de63d">
            <a:hlinkClick r:id="" action="ppaction://media"/>
            <a:extLst>
              <a:ext uri="{FF2B5EF4-FFF2-40B4-BE49-F238E27FC236}">
                <a16:creationId xmlns:a16="http://schemas.microsoft.com/office/drawing/2014/main" id="{AFED0B4F-916F-43D6-956E-171CFFB209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507" y="2154502"/>
            <a:ext cx="7080986" cy="2858294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1CDD37E4-E668-414B-ACEF-AAFE16D2116E}"/>
              </a:ext>
            </a:extLst>
          </p:cNvPr>
          <p:cNvSpPr/>
          <p:nvPr/>
        </p:nvSpPr>
        <p:spPr>
          <a:xfrm>
            <a:off x="3683000" y="3437466"/>
            <a:ext cx="596900" cy="1257300"/>
          </a:xfrm>
          <a:prstGeom prst="rightBrace">
            <a:avLst>
              <a:gd name="adj1" fmla="val 33156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508DD6-B4F7-484B-8A3E-C085FEF36E6C}"/>
              </a:ext>
            </a:extLst>
          </p:cNvPr>
          <p:cNvCxnSpPr>
            <a:cxnSpLocks/>
          </p:cNvCxnSpPr>
          <p:nvPr/>
        </p:nvCxnSpPr>
        <p:spPr>
          <a:xfrm flipH="1">
            <a:off x="1653540" y="2055617"/>
            <a:ext cx="3722795" cy="18305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4DEBE2-51EE-4DDC-9C27-4DB8A28C813F}"/>
              </a:ext>
            </a:extLst>
          </p:cNvPr>
          <p:cNvSpPr txBox="1"/>
          <p:nvPr/>
        </p:nvSpPr>
        <p:spPr>
          <a:xfrm>
            <a:off x="4030133" y="4505280"/>
            <a:ext cx="411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possible sets -&gt; 2 bits determine set number</a:t>
            </a:r>
          </a:p>
          <a:p>
            <a:r>
              <a:rPr lang="en-US" dirty="0"/>
              <a:t>Remaining address bits uniquely identify 5d vs 9d</a:t>
            </a:r>
          </a:p>
        </p:txBody>
      </p:sp>
    </p:spTree>
    <p:extLst>
      <p:ext uri="{BB962C8B-B14F-4D97-AF65-F5344CB8AC3E}">
        <p14:creationId xmlns:p14="http://schemas.microsoft.com/office/powerpoint/2010/main" val="3437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76C0F-649E-4A1A-92AB-35C705F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RFVP: Set-Associative Cache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4231F-E16A-4CAC-B817-61BCA5C3F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 entries, 4 ways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E7EA12-4DFF-45BE-B8D6-D7CF92E7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3" y="2291108"/>
            <a:ext cx="5255142" cy="26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3977"/>
      </p:ext>
    </p:extLst>
  </p:cSld>
  <p:clrMapOvr>
    <a:masterClrMapping/>
  </p:clrMapOvr>
</p:sld>
</file>

<file path=ppt/theme/theme1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2050</Words>
  <Application>Microsoft Office PowerPoint</Application>
  <PresentationFormat>On-screen Show (16:9)</PresentationFormat>
  <Paragraphs>314</Paragraphs>
  <Slides>62</Slides>
  <Notes>33</Notes>
  <HiddenSlides>29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Montserrat</vt:lpstr>
      <vt:lpstr>Abel</vt:lpstr>
      <vt:lpstr>Maiandra GD</vt:lpstr>
      <vt:lpstr>Calibri</vt:lpstr>
      <vt:lpstr>Arial</vt:lpstr>
      <vt:lpstr>Megrim</vt:lpstr>
      <vt:lpstr>Iris template</vt:lpstr>
      <vt:lpstr>RFVP: Rollback-Free Value Prediction with Safe-to-Approximate Loads</vt:lpstr>
      <vt:lpstr>The Problem</vt:lpstr>
      <vt:lpstr>The Goal</vt:lpstr>
      <vt:lpstr>The Obstacles</vt:lpstr>
      <vt:lpstr>The Solution: RFVP</vt:lpstr>
      <vt:lpstr>RFVP Architecture</vt:lpstr>
      <vt:lpstr>RFVP: Set-Associative Cache</vt:lpstr>
      <vt:lpstr>RFVP: Set-Associative Cache</vt:lpstr>
      <vt:lpstr>RFVP: Set-Associative Cache</vt:lpstr>
      <vt:lpstr>RFVP: Two-Delta Predictor</vt:lpstr>
      <vt:lpstr>RFVP: Two-Delta Predictor</vt:lpstr>
      <vt:lpstr>Stride Update Logic</vt:lpstr>
      <vt:lpstr>RFVP: Probabilistic Cache Miss Intercepts</vt:lpstr>
      <vt:lpstr>RFVP: Probabilistic Cache Miss Intercepts</vt:lpstr>
      <vt:lpstr>RFVP: Probabilistic Cache Miss Intercepts</vt:lpstr>
      <vt:lpstr>RFVP: Replaces with Predicted Data</vt:lpstr>
      <vt:lpstr>RFVP: Replaces with Predicted Data</vt:lpstr>
      <vt:lpstr>RFVP: Replaces with Predicted Data</vt:lpstr>
      <vt:lpstr>RFVP: Replaces with Predicted Data</vt:lpstr>
      <vt:lpstr>RFVP: Pareto Analysis for Cache Parameters</vt:lpstr>
      <vt:lpstr>Performance Results</vt:lpstr>
      <vt:lpstr>PowerPoint Presentation</vt:lpstr>
      <vt:lpstr>Stringmatch: An Interesting Outlier</vt:lpstr>
      <vt:lpstr>What about CPU Applications?</vt:lpstr>
      <vt:lpstr>What about CPU Applications?</vt:lpstr>
      <vt:lpstr>In Summary…</vt:lpstr>
      <vt:lpstr>Conclusion</vt:lpstr>
      <vt:lpstr>Conclusion</vt:lpstr>
      <vt:lpstr>Conclusion</vt:lpstr>
      <vt:lpstr>Conclusion</vt:lpstr>
      <vt:lpstr>Conclusion</vt:lpstr>
      <vt:lpstr>Possible Test Questions</vt:lpstr>
      <vt:lpstr>Possible Test Questions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Extra graphics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Nathan Jessurun</dc:creator>
  <cp:lastModifiedBy>Jessurun,Nathan</cp:lastModifiedBy>
  <cp:revision>111</cp:revision>
  <dcterms:modified xsi:type="dcterms:W3CDTF">2020-09-14T16:41:46Z</dcterms:modified>
</cp:coreProperties>
</file>